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21"/>
      <p:bold r:id="rId22"/>
      <p:italic r:id="rId23"/>
      <p:boldItalic r:id="rId24"/>
    </p:embeddedFont>
    <p:embeddedFont>
      <p:font typeface="Montserrat" pitchFamily="2" charset="77"/>
      <p:regular r:id="rId25"/>
      <p:bold r:id="rId26"/>
      <p:italic r:id="rId27"/>
      <p:boldItalic r:id="rId28"/>
    </p:embeddedFont>
    <p:embeddedFont>
      <p:font typeface="Roboto" panose="02000000000000000000" pitchFamily="2" charset="0"/>
      <p:regular r:id="rId29"/>
      <p:bold r:id="rId30"/>
      <p:italic r:id="rId31"/>
      <p:boldItalic r:id="rId32"/>
    </p:embeddedFont>
    <p:embeddedFont>
      <p:font typeface="Tahoma" panose="020B0604030504040204" pitchFamily="34" charset="0"/>
      <p:regular r:id="rId33"/>
      <p:bold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 to start then have everyone introduce themselves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Mike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Businesses to sponsor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Consumers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-income levels to show free/donation based needed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-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More than half of all road </a:t>
            </a:r>
            <a:r>
              <a:rPr lang="en" sz="1200" b="1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traffic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deaths occur among young adults ages 21-44.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Community drivers &amp; dispatch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-small town, community activism/involvement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Bars to spread the word / refer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AR:  Mike did a great job of outlining the target groups for this project, our next slide discusses how we foucs in on these targets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Aparna Intro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Mike: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-Include photo from front page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-business cards to hand out - strategy around passing them out (need 10-20) pieces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-synergy with local bars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-”This Ride Is On Us!”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-Flyers posting around town - bars, coffee shops, highly visible central areas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-Marketing to all levels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	-Individual - appeals directly to the target consumer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-Community - make the community safer by reducing the number of drunk drivers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-Society - those that utilize and those that volunteer will provide a broad impact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Social Media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SAM’S SLIDE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-Availability of these options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-Affordability of these options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Talk to: Taxi’s costing more than $20/$10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were surprised and encouraged by this result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AR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-Blanket insurance to cover multiple drivers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-Phones:  2 phones to have one with dispatch and one with the van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-Flyers/ posters/stickers to get the word out so we can get community buy-in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Sponsors </a:t>
            </a:r>
            <a:endParaRPr/>
          </a:p>
          <a:p>
            <a: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Companies</a:t>
            </a:r>
            <a:endParaRPr/>
          </a:p>
          <a:p>
            <a: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Organizations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Donors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-Time	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-Money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Business Advertising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-Wrap Vans</a:t>
            </a:r>
            <a:endParaRPr/>
          </a:p>
          <a:p>
            <a:pPr marL="0" lvl="0" indent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-Flyers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Start in Truckee, expand to North Tahoe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Ride is on us! So get out there and have fun.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ahoma"/>
                <a:ea typeface="Tahoma"/>
                <a:cs typeface="Tahoma"/>
                <a:sym typeface="Tahoma"/>
              </a:rPr>
              <a:t>AR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ahoma"/>
                <a:ea typeface="Tahoma"/>
                <a:cs typeface="Tahoma"/>
                <a:sym typeface="Tahoma"/>
              </a:rPr>
              <a:t>In order to establish our goals we have 6 objectives which Linnea will take us through.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Linnea  - - Timeline graphic and discuss the objectives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ahoma"/>
                <a:ea typeface="Tahoma"/>
                <a:cs typeface="Tahoma"/>
                <a:sym typeface="Tahoma"/>
              </a:rPr>
              <a:t>1.  Establish non-profit organization 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marL="457200" lvl="0" indent="-457200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marL="457200" lvl="0" indent="-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ahoma"/>
                <a:ea typeface="Tahoma"/>
                <a:cs typeface="Tahoma"/>
                <a:sym typeface="Tahoma"/>
              </a:rPr>
              <a:t>2.  Develop outreach strategies, i.e. posters, flyers, stickers and logos.  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marL="457200" lvl="0" indent="-457200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marL="457200" lvl="0" indent="-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ahoma"/>
                <a:ea typeface="Tahoma"/>
                <a:cs typeface="Tahoma"/>
                <a:sym typeface="Tahoma"/>
              </a:rPr>
              <a:t>3.  Partner with local businesses to secure funding for the program. 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marL="457200" lvl="0" indent="-457200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marL="457200" lvl="0" indent="-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ahoma"/>
                <a:ea typeface="Tahoma"/>
                <a:cs typeface="Tahoma"/>
                <a:sym typeface="Tahoma"/>
              </a:rPr>
              <a:t>4.  Purchase 1-2 vans which will determine areas of service. 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marL="457200" lvl="0" indent="-457200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marL="457200" lvl="0" indent="-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ahoma"/>
                <a:ea typeface="Tahoma"/>
                <a:cs typeface="Tahoma"/>
                <a:sym typeface="Tahoma"/>
              </a:rPr>
              <a:t>5. Secure a list of local volunteer drivers.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marL="457200" lvl="0" indent="-457200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marL="457200" lvl="0" indent="-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ahoma"/>
                <a:ea typeface="Tahoma"/>
                <a:cs typeface="Tahoma"/>
                <a:sym typeface="Tahoma"/>
              </a:rPr>
              <a:t>6. Establish a schedule of drivers and driving times. 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Bob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 Saturday January 13, 2018 our community, a family, countless friends and hundreds of coworkers suffered yet another senseless loss. A head on crash on California State Route 267 claimed the life of a local resident. This incident like so many others could have been prevented.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BOB-To put this in perspective this number represents 18x the year round population of Truckee drinking and driving in one single day. 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Mike - Truckee has a year round population of approximately 16,000 people. Again, the number of daily incidents is 18x the population.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Bob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-This is like ⅔ of the Town of Truckee dying in one year.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Bob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-This is like a lottery. If you drive or ride in a car, you have entered into the daily lottery where 3 people will never come back.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-Each and every one of the deaths in the above stats are preventable.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ubTitle" idx="1"/>
          </p:nvPr>
        </p:nvSpPr>
        <p:spPr>
          <a:xfrm>
            <a:off x="2370513" y="3317455"/>
            <a:ext cx="42756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00"/>
                </a:solidFill>
                <a:latin typeface="Montserrat"/>
                <a:ea typeface="Montserrat"/>
                <a:cs typeface="Montserrat"/>
                <a:sym typeface="Montserrat"/>
              </a:rPr>
              <a:t>THIS RIDE IS ON US</a:t>
            </a:r>
            <a:endParaRPr sz="3000">
              <a:solidFill>
                <a:srgbClr val="FFFF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" name="Shape 55"/>
          <p:cNvSpPr txBox="1"/>
          <p:nvPr/>
        </p:nvSpPr>
        <p:spPr>
          <a:xfrm>
            <a:off x="55750" y="3717075"/>
            <a:ext cx="25443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00"/>
                </a:solidFill>
              </a:rPr>
              <a:t>Sam Nieland</a:t>
            </a:r>
            <a:endParaRPr sz="1500">
              <a:solidFill>
                <a:srgbClr val="FFFF00"/>
              </a:solidFill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00"/>
                </a:solidFill>
              </a:rPr>
              <a:t>Aparna Reddy</a:t>
            </a:r>
            <a:endParaRPr sz="1500">
              <a:solidFill>
                <a:srgbClr val="FFFF00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00"/>
                </a:solidFill>
              </a:rPr>
              <a:t>Linnea Whitney</a:t>
            </a:r>
            <a:endParaRPr sz="1500">
              <a:solidFill>
                <a:srgbClr val="FFFF00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00"/>
                </a:solidFill>
              </a:rPr>
              <a:t>Mike Montalbano</a:t>
            </a:r>
            <a:endParaRPr sz="1500">
              <a:solidFill>
                <a:srgbClr val="FFFF00"/>
              </a:solidFill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00"/>
                </a:solidFill>
              </a:rPr>
              <a:t>Robert Dearwester</a:t>
            </a:r>
            <a:endParaRPr sz="1500">
              <a:solidFill>
                <a:srgbClr val="FFFF00"/>
              </a:solidFill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FF00"/>
              </a:solidFill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4175" y="565102"/>
            <a:ext cx="2575649" cy="2575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Target Groups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465400" cy="3066300"/>
          </a:xfrm>
          <a:prstGeom prst="rect">
            <a:avLst/>
          </a:prstGeom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00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Consumers, 21-44 years old</a:t>
            </a:r>
            <a:endParaRPr>
              <a:solidFill>
                <a:srgbClr val="FFFF00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Volunteer Drivers</a:t>
            </a:r>
            <a:endParaRPr>
              <a:solidFill>
                <a:srgbClr val="FFFF00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Strategic Partnerships with local sponsors</a:t>
            </a:r>
            <a:endParaRPr>
              <a:solidFill>
                <a:srgbClr val="FFFF00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00"/>
                </a:solidFill>
              </a:rPr>
              <a:t>Working in conjunction with bars &amp; establishments for referrals</a:t>
            </a:r>
            <a:r>
              <a:rPr lang="en"/>
              <a:t> </a:t>
            </a:r>
            <a:endParaRPr/>
          </a:p>
        </p:txBody>
      </p:sp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7000" y="4353525"/>
            <a:ext cx="924825" cy="79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56575" y="1217875"/>
            <a:ext cx="3148150" cy="2019375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Marketing Plan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357700" cy="299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Grass Roots Marketing Campaign aimed at positively </a:t>
            </a:r>
            <a:endParaRPr>
              <a:solidFill>
                <a:srgbClr val="FFFF00"/>
              </a:solidFill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impacting individuals, community, and society.</a:t>
            </a:r>
            <a:endParaRPr>
              <a:solidFill>
                <a:srgbClr val="FFFF00"/>
              </a:solidFill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	-Consumers/Patrons</a:t>
            </a:r>
            <a:endParaRPr>
              <a:solidFill>
                <a:srgbClr val="FFFF00"/>
              </a:solidFill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	-Drivers/Volunteers</a:t>
            </a:r>
            <a:endParaRPr>
              <a:solidFill>
                <a:srgbClr val="FFFF00"/>
              </a:solidFill>
            </a:endParaRPr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00"/>
                </a:solidFill>
              </a:rPr>
              <a:t>	-Bars &amp; Establishments</a:t>
            </a:r>
            <a:endParaRPr>
              <a:solidFill>
                <a:srgbClr val="FFFF00"/>
              </a:solidFill>
            </a:endParaRPr>
          </a:p>
        </p:txBody>
      </p:sp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8450" y="1487550"/>
            <a:ext cx="2327675" cy="1330100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5" name="Shape 1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17575" y="2643425"/>
            <a:ext cx="2327675" cy="1330100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6" name="Shape 1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42800" y="4218675"/>
            <a:ext cx="924825" cy="92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311700" y="2025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Surveys</a:t>
            </a:r>
            <a:endParaRPr>
              <a:solidFill>
                <a:srgbClr val="FFFF00"/>
              </a:solidFill>
            </a:endParaRPr>
          </a:p>
        </p:txBody>
      </p:sp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600" y="1057500"/>
            <a:ext cx="4841550" cy="3214700"/>
          </a:xfrm>
          <a:prstGeom prst="rect">
            <a:avLst/>
          </a:prstGeom>
          <a:noFill/>
          <a:ln w="2286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3" name="Shape 1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27700" y="4218675"/>
            <a:ext cx="924825" cy="92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Shape 148"/>
          <p:cNvPicPr preferRelativeResize="0"/>
          <p:nvPr/>
        </p:nvPicPr>
        <p:blipFill rotWithShape="1">
          <a:blip r:embed="rId3">
            <a:alphaModFix/>
          </a:blip>
          <a:srcRect t="1120" b="589"/>
          <a:stretch/>
        </p:blipFill>
        <p:spPr>
          <a:xfrm>
            <a:off x="493150" y="600700"/>
            <a:ext cx="5235725" cy="3698475"/>
          </a:xfrm>
          <a:prstGeom prst="rect">
            <a:avLst/>
          </a:prstGeom>
          <a:noFill/>
          <a:ln w="2286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9" name="Shape 1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52575" y="4218675"/>
            <a:ext cx="924825" cy="92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Shape 154"/>
          <p:cNvPicPr preferRelativeResize="0"/>
          <p:nvPr/>
        </p:nvPicPr>
        <p:blipFill rotWithShape="1">
          <a:blip r:embed="rId3">
            <a:alphaModFix/>
          </a:blip>
          <a:srcRect t="3456" r="2324"/>
          <a:stretch/>
        </p:blipFill>
        <p:spPr>
          <a:xfrm>
            <a:off x="630050" y="705350"/>
            <a:ext cx="4846926" cy="3285850"/>
          </a:xfrm>
          <a:prstGeom prst="rect">
            <a:avLst/>
          </a:prstGeom>
          <a:noFill/>
          <a:ln w="2286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5" name="Shape 1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96050" y="4218675"/>
            <a:ext cx="924825" cy="92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Initial Budget 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311700" y="11004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Van							$2,300</a:t>
            </a:r>
            <a:endParaRPr>
              <a:solidFill>
                <a:srgbClr val="FFFF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Insurance					$1,800 </a:t>
            </a:r>
            <a:endParaRPr>
              <a:solidFill>
                <a:srgbClr val="FFFF00"/>
              </a:solidFill>
            </a:endParaRPr>
          </a:p>
          <a:p>
            <a:pPr marL="457200" lvl="0" indent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Gas							$300</a:t>
            </a:r>
            <a:endParaRPr>
              <a:solidFill>
                <a:srgbClr val="FFFF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Phones / Phone Number		$200</a:t>
            </a:r>
            <a:endParaRPr>
              <a:solidFill>
                <a:srgbClr val="FFFF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Flyers / Posters / Stickers		</a:t>
            </a:r>
            <a:r>
              <a:rPr lang="en" u="sng">
                <a:solidFill>
                  <a:srgbClr val="FFFF00"/>
                </a:solidFill>
              </a:rPr>
              <a:t>$400</a:t>
            </a:r>
            <a:endParaRPr u="sng">
              <a:solidFill>
                <a:srgbClr val="FFFF00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00"/>
                </a:solidFill>
              </a:rPr>
              <a:t>						     	=$5,000</a:t>
            </a:r>
            <a:endParaRPr>
              <a:solidFill>
                <a:srgbClr val="FFFF00"/>
              </a:solidFill>
            </a:endParaRPr>
          </a:p>
        </p:txBody>
      </p:sp>
      <p:pic>
        <p:nvPicPr>
          <p:cNvPr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9225" y="4218675"/>
            <a:ext cx="924825" cy="92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Additional Budget Considerations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Sponsors</a:t>
            </a:r>
            <a:endParaRPr>
              <a:solidFill>
                <a:srgbClr val="FFFF00"/>
              </a:solidFill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Donors</a:t>
            </a:r>
            <a:endParaRPr>
              <a:solidFill>
                <a:srgbClr val="FFFF00"/>
              </a:solidFill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Business Advertising</a:t>
            </a:r>
            <a:endParaRPr>
              <a:solidFill>
                <a:srgbClr val="FFFF00"/>
              </a:solidFill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Start in Truckee, expand to North Tahoe </a:t>
            </a:r>
            <a:endParaRPr>
              <a:solidFill>
                <a:srgbClr val="FFFF00"/>
              </a:solidFill>
            </a:endParaRPr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4100" y="4218675"/>
            <a:ext cx="924825" cy="92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Shape 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3460" y="4293750"/>
            <a:ext cx="924825" cy="84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Shape 1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9320" y="-855311"/>
            <a:ext cx="8194252" cy="5806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197289" y="210569"/>
            <a:ext cx="8515200" cy="1485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0000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00"/>
                </a:solidFill>
              </a:rPr>
              <a:t>North Tahoe-Truckee Tipsy Taxi...</a:t>
            </a:r>
            <a:endParaRPr sz="300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rgbClr val="FFFF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FFF00"/>
              </a:solidFill>
            </a:endParaRPr>
          </a:p>
        </p:txBody>
      </p:sp>
      <p:pic>
        <p:nvPicPr>
          <p:cNvPr id="181" name="Shape 1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2696" y="4218675"/>
            <a:ext cx="924825" cy="92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4400" y="3428988"/>
            <a:ext cx="1484976" cy="1484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Shape 1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73200" y="1190800"/>
            <a:ext cx="9287475" cy="2134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Overview and Goals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rgbClr val="FFFF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North Tahoe/Truckee Tipsy Taxi is a donation-based door to door transportation service provided to North Tahoe/Truckee residents every Thursday, Friday and Saturday night.  </a:t>
            </a:r>
            <a:endParaRPr>
              <a:solidFill>
                <a:srgbClr val="FFFF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The goal of North Tahoe/Truckee Tipsy Taxi is to change the culture in regards to driving under the influence, to keep intoxicated drivers off of the road, and provide an alternate source of transportation. </a:t>
            </a:r>
            <a:r>
              <a:rPr lang="en">
                <a:solidFill>
                  <a:srgbClr val="FFFF00"/>
                </a:solidFill>
                <a:highlight>
                  <a:srgbClr val="FFFF00"/>
                </a:highlight>
              </a:rPr>
              <a:t> </a:t>
            </a:r>
            <a:endParaRPr>
              <a:solidFill>
                <a:srgbClr val="FFFF00"/>
              </a:solidFill>
            </a:endParaRPr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6175" y="4149550"/>
            <a:ext cx="924825" cy="92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/>
        </p:nvSpPr>
        <p:spPr>
          <a:xfrm>
            <a:off x="1916175" y="1017725"/>
            <a:ext cx="5312100" cy="3146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Timeline</a:t>
            </a:r>
            <a:endParaRPr>
              <a:solidFill>
                <a:srgbClr val="FFFF00"/>
              </a:solidFill>
            </a:endParaRPr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7700" y="4218675"/>
            <a:ext cx="924825" cy="92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30915" y="-365392"/>
            <a:ext cx="9527625" cy="536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/>
        </p:nvSpPr>
        <p:spPr>
          <a:xfrm>
            <a:off x="1920621" y="821288"/>
            <a:ext cx="5494800" cy="2880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8401" y="4218675"/>
            <a:ext cx="924825" cy="92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8777" y="345869"/>
            <a:ext cx="6806450" cy="38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Needs Assessment Impacts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00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1075" y="4218675"/>
            <a:ext cx="924825" cy="92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98600" y="3115175"/>
            <a:ext cx="3731625" cy="83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0876" y="1833526"/>
            <a:ext cx="3613999" cy="156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98588" y="1509868"/>
            <a:ext cx="3548649" cy="92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/>
        </p:nvSpPr>
        <p:spPr>
          <a:xfrm>
            <a:off x="-126450" y="942774"/>
            <a:ext cx="9396900" cy="2479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11700" y="313861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Stats</a:t>
            </a:r>
            <a:endParaRPr>
              <a:solidFill>
                <a:srgbClr val="FFFF00"/>
              </a:solidFill>
            </a:endParaRPr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3600" y="4218675"/>
            <a:ext cx="924825" cy="92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27056" y="942725"/>
            <a:ext cx="4595098" cy="247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451684" y="1555275"/>
            <a:ext cx="8392500" cy="26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FFFF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FFFF00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Adults drink too much and drive about 121 million times per year - or more than 300,000 incidents of drinking and driving a day.</a:t>
            </a:r>
            <a:endParaRPr>
              <a:solidFill>
                <a:srgbClr val="FFFF00"/>
              </a:solidFill>
            </a:endParaRPr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8650" y="4218675"/>
            <a:ext cx="924825" cy="92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951492"/>
            <a:ext cx="9143999" cy="2163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/>
        </p:nvSpPr>
        <p:spPr>
          <a:xfrm>
            <a:off x="-225450" y="688000"/>
            <a:ext cx="9593700" cy="2548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311712" y="2141562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FFFF00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FFFF00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That’s 29 deaths every day and one death every 50 minutes.  </a:t>
            </a:r>
            <a:endParaRPr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FFFF00"/>
              </a:solidFill>
            </a:endParaRPr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1938" y="4170400"/>
            <a:ext cx="924825" cy="92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1338" y="688000"/>
            <a:ext cx="7218698" cy="254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/>
        </p:nvSpPr>
        <p:spPr>
          <a:xfrm>
            <a:off x="-74950" y="876000"/>
            <a:ext cx="9415800" cy="2253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311695" y="2158961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FFFF00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00"/>
                </a:solidFill>
              </a:rPr>
              <a:t>That’s almost three deaths every day and one death every eight and a half hours.  </a:t>
            </a:r>
            <a:endParaRPr>
              <a:solidFill>
                <a:srgbClr val="FFFF00"/>
              </a:solidFill>
            </a:endParaRPr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1350" y="4218675"/>
            <a:ext cx="924825" cy="92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59375" y="1089285"/>
            <a:ext cx="6425252" cy="1854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1605</TotalTime>
  <Words>842</Words>
  <Application>Microsoft Macintosh PowerPoint</Application>
  <PresentationFormat>On-screen Show (16:9)</PresentationFormat>
  <Paragraphs>129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Tahoma</vt:lpstr>
      <vt:lpstr>Roboto</vt:lpstr>
      <vt:lpstr>Century Gothic</vt:lpstr>
      <vt:lpstr>Montserrat</vt:lpstr>
      <vt:lpstr>Simple Dark</vt:lpstr>
      <vt:lpstr>PowerPoint Presentation</vt:lpstr>
      <vt:lpstr>Overview and Goals</vt:lpstr>
      <vt:lpstr>Timeline</vt:lpstr>
      <vt:lpstr>PowerPoint Presentation</vt:lpstr>
      <vt:lpstr>Needs Assessment Impacts</vt:lpstr>
      <vt:lpstr>Stats</vt:lpstr>
      <vt:lpstr>PowerPoint Presentation</vt:lpstr>
      <vt:lpstr>PowerPoint Presentation</vt:lpstr>
      <vt:lpstr>PowerPoint Presentation</vt:lpstr>
      <vt:lpstr>Target Groups</vt:lpstr>
      <vt:lpstr>Marketing Plan</vt:lpstr>
      <vt:lpstr>Surveys</vt:lpstr>
      <vt:lpstr>PowerPoint Presentation</vt:lpstr>
      <vt:lpstr>PowerPoint Presentation</vt:lpstr>
      <vt:lpstr>Initial Budget </vt:lpstr>
      <vt:lpstr>Additional Budget Considerations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Willcuts</dc:creator>
  <cp:lastModifiedBy>Microsoft Office User</cp:lastModifiedBy>
  <cp:revision>1</cp:revision>
  <dcterms:modified xsi:type="dcterms:W3CDTF">2020-04-22T23:56:00Z</dcterms:modified>
</cp:coreProperties>
</file>