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9"/>
  </p:notesMasterIdLst>
  <p:sldIdLst>
    <p:sldId id="341" r:id="rId2"/>
    <p:sldId id="344" r:id="rId3"/>
    <p:sldId id="356" r:id="rId4"/>
    <p:sldId id="346" r:id="rId5"/>
    <p:sldId id="345" r:id="rId6"/>
    <p:sldId id="362" r:id="rId7"/>
    <p:sldId id="364" r:id="rId8"/>
    <p:sldId id="363" r:id="rId9"/>
    <p:sldId id="360" r:id="rId10"/>
    <p:sldId id="347" r:id="rId11"/>
    <p:sldId id="359" r:id="rId12"/>
    <p:sldId id="358" r:id="rId13"/>
    <p:sldId id="361" r:id="rId14"/>
    <p:sldId id="357" r:id="rId15"/>
    <p:sldId id="352" r:id="rId16"/>
    <p:sldId id="354" r:id="rId17"/>
    <p:sldId id="35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F5182-608C-832A-D0AC-55221344645B}" name="Cristina Munoz" initials="CM" userId="S::cmunoz@truckeesan.org::cd88ba12-7d23-4401-983d-7435d379e55f" providerId="AD"/>
  <p188:author id="{C96A44B8-241B-D932-EA67-88D6D5CCF2C1}" name="Guest User" initials="GU" userId="S::urn:spo:anon#c3c0dec22f317d9a53da88a6412dfa3b9c54e3debd3ff236df4a75504262e9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D59"/>
    <a:srgbClr val="006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B0B62-EA75-5E6A-83A3-40ECBA1E79D0}" v="59" dt="2024-05-29T18:57:02.829"/>
    <p1510:client id="{7B119D3B-DA13-4B37-A6A0-FC15DB1C1333}" v="15" dt="2024-05-29T22:19:51.477"/>
    <p1510:client id="{C9EEAE79-39C8-ED2F-98A8-66E3993E685D}" v="4" dt="2024-05-29T21:43:13.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862" b="1" i="0" u="none" strike="noStrike" kern="1200" cap="none"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Percent of Young Workers</c:v>
                </c:pt>
              </c:strCache>
            </c:strRef>
          </c:tx>
          <c:spPr>
            <a:noFill/>
            <a:ln w="9525" cap="flat" cmpd="sng" algn="ctr">
              <a:solidFill>
                <a:schemeClr val="accent4"/>
              </a:solidFill>
              <a:miter lim="800000"/>
            </a:ln>
            <a:effectLst>
              <a:glow rad="63500">
                <a:schemeClr val="accent4">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Sheet1!$A$2:$A$11</c:f>
              <c:strCache>
                <c:ptCount val="10"/>
                <c:pt idx="0">
                  <c:v>Personal and Repair Services</c:v>
                </c:pt>
                <c:pt idx="1">
                  <c:v>Admin. support, waste management, remediation services</c:v>
                </c:pt>
                <c:pt idx="2">
                  <c:v>Construction</c:v>
                </c:pt>
                <c:pt idx="3">
                  <c:v>Arts, entertainment, recreation</c:v>
                </c:pt>
                <c:pt idx="4">
                  <c:v>Transportation and warehousing</c:v>
                </c:pt>
                <c:pt idx="5">
                  <c:v>Professional, Scientific, Technical Services</c:v>
                </c:pt>
                <c:pt idx="6">
                  <c:v>Health care and social assistance</c:v>
                </c:pt>
                <c:pt idx="7">
                  <c:v>Educational services</c:v>
                </c:pt>
                <c:pt idx="8">
                  <c:v>Retail trade</c:v>
                </c:pt>
                <c:pt idx="9">
                  <c:v>Restaurants and bars</c:v>
                </c:pt>
              </c:strCache>
            </c:strRef>
          </c:cat>
          <c:val>
            <c:numRef>
              <c:f>Sheet1!$B$2:$B$11</c:f>
              <c:numCache>
                <c:formatCode>0%</c:formatCode>
                <c:ptCount val="10"/>
                <c:pt idx="0">
                  <c:v>0.03</c:v>
                </c:pt>
                <c:pt idx="1">
                  <c:v>0.04</c:v>
                </c:pt>
                <c:pt idx="2">
                  <c:v>0.04</c:v>
                </c:pt>
                <c:pt idx="3">
                  <c:v>0.04</c:v>
                </c:pt>
                <c:pt idx="4">
                  <c:v>0.05</c:v>
                </c:pt>
                <c:pt idx="5">
                  <c:v>0.05</c:v>
                </c:pt>
                <c:pt idx="6">
                  <c:v>7.0000000000000007E-2</c:v>
                </c:pt>
                <c:pt idx="7">
                  <c:v>0.08</c:v>
                </c:pt>
                <c:pt idx="8">
                  <c:v>0.2</c:v>
                </c:pt>
                <c:pt idx="9">
                  <c:v>0.21</c:v>
                </c:pt>
              </c:numCache>
            </c:numRef>
          </c:val>
          <c:extLst>
            <c:ext xmlns:c16="http://schemas.microsoft.com/office/drawing/2014/chart" uri="{C3380CC4-5D6E-409C-BE32-E72D297353CC}">
              <c16:uniqueId val="{00000000-47E8-448B-B700-3835F2F79148}"/>
            </c:ext>
          </c:extLst>
        </c:ser>
        <c:dLbls>
          <c:dLblPos val="outEnd"/>
          <c:showLegendKey val="0"/>
          <c:showVal val="1"/>
          <c:showCatName val="0"/>
          <c:showSerName val="0"/>
          <c:showPercent val="0"/>
          <c:showBubbleSize val="0"/>
        </c:dLbls>
        <c:gapWidth val="182"/>
        <c:overlap val="-50"/>
        <c:axId val="1020992527"/>
        <c:axId val="1370220384"/>
      </c:barChart>
      <c:catAx>
        <c:axId val="1020992527"/>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70220384"/>
        <c:crosses val="autoZero"/>
        <c:auto val="1"/>
        <c:lblAlgn val="ctr"/>
        <c:lblOffset val="100"/>
        <c:noMultiLvlLbl val="0"/>
      </c:catAx>
      <c:valAx>
        <c:axId val="1370220384"/>
        <c:scaling>
          <c:orientation val="minMax"/>
        </c:scaling>
        <c:delete val="0"/>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209925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Mentors:</a:t>
            </a:r>
            <a:r>
              <a:rPr lang="en-US" baseline="0"/>
              <a:t> </a:t>
            </a:r>
            <a:r>
              <a:rPr lang="en-US"/>
              <a:t>What type of business</a:t>
            </a:r>
            <a:r>
              <a:rPr lang="en-US" baseline="0"/>
              <a:t> is your company?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6A-40DE-A091-D4F1E03BCD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6A-40DE-A091-D4F1E03BCD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6A-40DE-A091-D4F1E03BCD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6A-40DE-A091-D4F1E03BCD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6A-40DE-A091-D4F1E03BCD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B6A-40DE-A091-D4F1E03BCDA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Transportation and Public Utilities</c:v>
                </c:pt>
                <c:pt idx="1">
                  <c:v>Finance, Insurance, Real Estate</c:v>
                </c:pt>
                <c:pt idx="2">
                  <c:v>Public Administration</c:v>
                </c:pt>
                <c:pt idx="3">
                  <c:v>Heathcare</c:v>
                </c:pt>
                <c:pt idx="4">
                  <c:v>Engineering</c:v>
                </c:pt>
                <c:pt idx="5">
                  <c:v>Public Service</c:v>
                </c:pt>
              </c:strCache>
            </c:strRef>
          </c:cat>
          <c:val>
            <c:numRef>
              <c:f>Sheet1!$B$2:$B$7</c:f>
              <c:numCache>
                <c:formatCode>0.00%</c:formatCode>
                <c:ptCount val="6"/>
                <c:pt idx="0">
                  <c:v>0.23100000000000001</c:v>
                </c:pt>
                <c:pt idx="1">
                  <c:v>7.6999999999999999E-2</c:v>
                </c:pt>
                <c:pt idx="2">
                  <c:v>0.23100000000000001</c:v>
                </c:pt>
                <c:pt idx="3">
                  <c:v>0.154</c:v>
                </c:pt>
                <c:pt idx="4">
                  <c:v>7.6999999999999999E-2</c:v>
                </c:pt>
                <c:pt idx="5">
                  <c:v>0.154</c:v>
                </c:pt>
              </c:numCache>
            </c:numRef>
          </c:val>
          <c:extLst>
            <c:ext xmlns:c16="http://schemas.microsoft.com/office/drawing/2014/chart" uri="{C3380CC4-5D6E-409C-BE32-E72D297353CC}">
              <c16:uniqueId val="{00000000-4DF4-496B-A660-994DE5D394C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3618647985674439E-3"/>
          <c:y val="0.83137686688705537"/>
          <c:w val="0.99863813520143252"/>
          <c:h val="0.153022448402577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Mentees: What</a:t>
            </a:r>
            <a:r>
              <a:rPr lang="en-US" baseline="0"/>
              <a:t> type of business are you most interested in?</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8305544136300231"/>
          <c:y val="0.16812337889538553"/>
          <c:w val="0.43567389417688251"/>
          <c:h val="0.6346522326893308"/>
        </c:manualLayout>
      </c:layout>
      <c:pieChart>
        <c:varyColors val="1"/>
        <c:ser>
          <c:idx val="0"/>
          <c:order val="0"/>
          <c:tx>
            <c:strRef>
              <c:f>Sheet1!$B$1</c:f>
              <c:strCache>
                <c:ptCount val="1"/>
                <c:pt idx="0">
                  <c:v>Job Types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51-4844-9B8A-08B8173F05F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951-4844-9B8A-08B8173F05F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951-4844-9B8A-08B8173F05FE}"/>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8951-4844-9B8A-08B8173F05FE}"/>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8951-4844-9B8A-08B8173F05FE}"/>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8951-4844-9B8A-08B8173F05F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Agriculture, Forestry, Fishing</c:v>
                </c:pt>
                <c:pt idx="1">
                  <c:v>Retail Trade</c:v>
                </c:pt>
                <c:pt idx="2">
                  <c:v>Finance, Insurance, Real Estate</c:v>
                </c:pt>
                <c:pt idx="3">
                  <c:v>Engineering</c:v>
                </c:pt>
                <c:pt idx="4">
                  <c:v>Community Development </c:v>
                </c:pt>
                <c:pt idx="5">
                  <c:v>Public Service</c:v>
                </c:pt>
              </c:strCache>
            </c:strRef>
          </c:cat>
          <c:val>
            <c:numRef>
              <c:f>Sheet1!$B$2:$B$7</c:f>
              <c:numCache>
                <c:formatCode>0.00%</c:formatCode>
                <c:ptCount val="6"/>
                <c:pt idx="0">
                  <c:v>0.14299999999999999</c:v>
                </c:pt>
                <c:pt idx="1">
                  <c:v>0.14299999999999999</c:v>
                </c:pt>
                <c:pt idx="2">
                  <c:v>0.28599999999999998</c:v>
                </c:pt>
                <c:pt idx="3">
                  <c:v>0.14299999999999999</c:v>
                </c:pt>
                <c:pt idx="4">
                  <c:v>0.14299999999999999</c:v>
                </c:pt>
                <c:pt idx="5">
                  <c:v>0.14299999999999999</c:v>
                </c:pt>
              </c:numCache>
            </c:numRef>
          </c:val>
          <c:extLst>
            <c:ext xmlns:c16="http://schemas.microsoft.com/office/drawing/2014/chart" uri="{C3380CC4-5D6E-409C-BE32-E72D297353CC}">
              <c16:uniqueId val="{00000000-DC1F-4776-B318-1CE9465D4F6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518985829582546"/>
          <c:y val="0.83137686688705537"/>
          <c:w val="0.78243585013720673"/>
          <c:h val="0.153022448402577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2C89CC-9636-42EB-9B18-FB4DBA700DD5}"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5B7B4B1D-0BCD-46DA-9050-4C32CBAE16B8}">
      <dgm:prSet custT="1"/>
      <dgm:spPr/>
      <dgm:t>
        <a:bodyPr/>
        <a:lstStyle/>
        <a:p>
          <a:r>
            <a:rPr lang="en-US" sz="1800" i="1"/>
            <a:t>Interviewing, resumes, cover letters, interpersonal skills, and professional communication</a:t>
          </a:r>
          <a:endParaRPr lang="en-US" sz="1800"/>
        </a:p>
      </dgm:t>
    </dgm:pt>
    <dgm:pt modelId="{C13A90A8-6BCF-4CBB-A950-064E4B53E497}" type="parTrans" cxnId="{55AEE91B-A216-4DDC-B097-E3C70A8EA426}">
      <dgm:prSet/>
      <dgm:spPr/>
      <dgm:t>
        <a:bodyPr/>
        <a:lstStyle/>
        <a:p>
          <a:endParaRPr lang="en-US"/>
        </a:p>
      </dgm:t>
    </dgm:pt>
    <dgm:pt modelId="{20FC1248-FC66-4317-BFD9-16DB3641FD4E}" type="sibTrans" cxnId="{55AEE91B-A216-4DDC-B097-E3C70A8EA426}">
      <dgm:prSet/>
      <dgm:spPr/>
      <dgm:t>
        <a:bodyPr/>
        <a:lstStyle/>
        <a:p>
          <a:endParaRPr lang="en-US"/>
        </a:p>
      </dgm:t>
    </dgm:pt>
    <dgm:pt modelId="{C0131910-0849-4220-AD05-036D1ED13BC3}">
      <dgm:prSet/>
      <dgm:spPr/>
      <dgm:t>
        <a:bodyPr/>
        <a:lstStyle/>
        <a:p>
          <a:r>
            <a:rPr lang="en-US" i="1"/>
            <a:t>Gain mentors and contacts for networking </a:t>
          </a:r>
          <a:endParaRPr lang="en-US"/>
        </a:p>
      </dgm:t>
    </dgm:pt>
    <dgm:pt modelId="{89B4C7BB-D4ED-42A8-BB45-5A251A221CD8}" type="parTrans" cxnId="{08AED4F3-2BC6-4642-92CE-BF07AD68FA6F}">
      <dgm:prSet/>
      <dgm:spPr/>
      <dgm:t>
        <a:bodyPr/>
        <a:lstStyle/>
        <a:p>
          <a:endParaRPr lang="en-US"/>
        </a:p>
      </dgm:t>
    </dgm:pt>
    <dgm:pt modelId="{52571AC1-A1ED-4B46-B6BD-DA2DD2CBEC29}" type="sibTrans" cxnId="{08AED4F3-2BC6-4642-92CE-BF07AD68FA6F}">
      <dgm:prSet/>
      <dgm:spPr/>
      <dgm:t>
        <a:bodyPr/>
        <a:lstStyle/>
        <a:p>
          <a:endParaRPr lang="en-US"/>
        </a:p>
      </dgm:t>
    </dgm:pt>
    <dgm:pt modelId="{E05D8FF3-7EA7-4A00-A706-AA4F9E3CD9BD}">
      <dgm:prSet/>
      <dgm:spPr/>
      <dgm:t>
        <a:bodyPr/>
        <a:lstStyle/>
        <a:p>
          <a:r>
            <a:rPr lang="en-US" i="1"/>
            <a:t>Leadership capabilities and personality types</a:t>
          </a:r>
          <a:endParaRPr lang="en-US"/>
        </a:p>
      </dgm:t>
    </dgm:pt>
    <dgm:pt modelId="{C2A19AD6-5A8C-42D1-8EAC-3BBE84B6ED57}" type="parTrans" cxnId="{65F40A07-3254-4003-BA09-40E247705ADF}">
      <dgm:prSet/>
      <dgm:spPr/>
      <dgm:t>
        <a:bodyPr/>
        <a:lstStyle/>
        <a:p>
          <a:endParaRPr lang="en-US"/>
        </a:p>
      </dgm:t>
    </dgm:pt>
    <dgm:pt modelId="{7B4009B0-7AC4-4A61-B86A-D59D842C45E7}" type="sibTrans" cxnId="{65F40A07-3254-4003-BA09-40E247705ADF}">
      <dgm:prSet/>
      <dgm:spPr/>
      <dgm:t>
        <a:bodyPr/>
        <a:lstStyle/>
        <a:p>
          <a:endParaRPr lang="en-US"/>
        </a:p>
      </dgm:t>
    </dgm:pt>
    <dgm:pt modelId="{41BBCF4A-CC45-486C-B034-258974ACD7FB}" type="pres">
      <dgm:prSet presAssocID="{902C89CC-9636-42EB-9B18-FB4DBA700DD5}" presName="root" presStyleCnt="0">
        <dgm:presLayoutVars>
          <dgm:dir/>
          <dgm:resizeHandles val="exact"/>
        </dgm:presLayoutVars>
      </dgm:prSet>
      <dgm:spPr/>
    </dgm:pt>
    <dgm:pt modelId="{A57FBBBF-EDC2-4971-8420-E87254E30CF0}" type="pres">
      <dgm:prSet presAssocID="{5B7B4B1D-0BCD-46DA-9050-4C32CBAE16B8}" presName="compNode" presStyleCnt="0"/>
      <dgm:spPr/>
    </dgm:pt>
    <dgm:pt modelId="{04EC77D4-1CB0-45E4-9BFE-D9B2272D385A}" type="pres">
      <dgm:prSet presAssocID="{5B7B4B1D-0BCD-46DA-9050-4C32CBAE16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efcase"/>
        </a:ext>
      </dgm:extLst>
    </dgm:pt>
    <dgm:pt modelId="{D47DAEB3-E2F6-423D-AF96-4674DCFA638C}" type="pres">
      <dgm:prSet presAssocID="{5B7B4B1D-0BCD-46DA-9050-4C32CBAE16B8}" presName="spaceRect" presStyleCnt="0"/>
      <dgm:spPr/>
    </dgm:pt>
    <dgm:pt modelId="{1A1F79D9-D9AD-4E5F-A663-8A2312AEDBCC}" type="pres">
      <dgm:prSet presAssocID="{5B7B4B1D-0BCD-46DA-9050-4C32CBAE16B8}" presName="textRect" presStyleLbl="revTx" presStyleIdx="0" presStyleCnt="3">
        <dgm:presLayoutVars>
          <dgm:chMax val="1"/>
          <dgm:chPref val="1"/>
        </dgm:presLayoutVars>
      </dgm:prSet>
      <dgm:spPr/>
    </dgm:pt>
    <dgm:pt modelId="{FB4E2792-52C7-4560-A30F-0DC48BB365EA}" type="pres">
      <dgm:prSet presAssocID="{20FC1248-FC66-4317-BFD9-16DB3641FD4E}" presName="sibTrans" presStyleCnt="0"/>
      <dgm:spPr/>
    </dgm:pt>
    <dgm:pt modelId="{84FA4CBE-A29B-4AC9-841A-4EAD099E2A2C}" type="pres">
      <dgm:prSet presAssocID="{C0131910-0849-4220-AD05-036D1ED13BC3}" presName="compNode" presStyleCnt="0"/>
      <dgm:spPr/>
    </dgm:pt>
    <dgm:pt modelId="{EEB114A6-2B34-40F3-80BA-5604F33AE264}" type="pres">
      <dgm:prSet presAssocID="{C0131910-0849-4220-AD05-036D1ED13BC3}" presName="iconRect" presStyleLbl="node1" presStyleIdx="1" presStyleCnt="3" custScaleX="118883" custScaleY="1323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205E9F5-D27D-49D4-9FFC-073C9C3B00EF}" type="pres">
      <dgm:prSet presAssocID="{C0131910-0849-4220-AD05-036D1ED13BC3}" presName="spaceRect" presStyleCnt="0"/>
      <dgm:spPr/>
    </dgm:pt>
    <dgm:pt modelId="{87541CA0-6610-48D5-9816-AC513D153813}" type="pres">
      <dgm:prSet presAssocID="{C0131910-0849-4220-AD05-036D1ED13BC3}" presName="textRect" presStyleLbl="revTx" presStyleIdx="1" presStyleCnt="3">
        <dgm:presLayoutVars>
          <dgm:chMax val="1"/>
          <dgm:chPref val="1"/>
        </dgm:presLayoutVars>
      </dgm:prSet>
      <dgm:spPr/>
    </dgm:pt>
    <dgm:pt modelId="{ADEAEBF0-B594-48E0-B100-923F5DD908BE}" type="pres">
      <dgm:prSet presAssocID="{52571AC1-A1ED-4B46-B6BD-DA2DD2CBEC29}" presName="sibTrans" presStyleCnt="0"/>
      <dgm:spPr/>
    </dgm:pt>
    <dgm:pt modelId="{DCD70386-7F49-4C0A-A942-C3BCEC3CC1B4}" type="pres">
      <dgm:prSet presAssocID="{E05D8FF3-7EA7-4A00-A706-AA4F9E3CD9BD}" presName="compNode" presStyleCnt="0"/>
      <dgm:spPr/>
    </dgm:pt>
    <dgm:pt modelId="{EF4ABDB8-6D41-4CC7-96BD-9C3E88E83026}" type="pres">
      <dgm:prSet presAssocID="{E05D8FF3-7EA7-4A00-A706-AA4F9E3CD9BD}" presName="iconRect" presStyleLbl="node1" presStyleIdx="2" presStyleCnt="3" custScaleX="115724" custScaleY="12569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2F4CEE4-6519-4550-B9D7-2670E2C9A1A3}" type="pres">
      <dgm:prSet presAssocID="{E05D8FF3-7EA7-4A00-A706-AA4F9E3CD9BD}" presName="spaceRect" presStyleCnt="0"/>
      <dgm:spPr/>
    </dgm:pt>
    <dgm:pt modelId="{193EE90F-CB39-4028-8C46-CA2FA24EDC0E}" type="pres">
      <dgm:prSet presAssocID="{E05D8FF3-7EA7-4A00-A706-AA4F9E3CD9BD}" presName="textRect" presStyleLbl="revTx" presStyleIdx="2" presStyleCnt="3">
        <dgm:presLayoutVars>
          <dgm:chMax val="1"/>
          <dgm:chPref val="1"/>
        </dgm:presLayoutVars>
      </dgm:prSet>
      <dgm:spPr/>
    </dgm:pt>
  </dgm:ptLst>
  <dgm:cxnLst>
    <dgm:cxn modelId="{81710C01-7C85-4E2A-A324-0FB632BD75C8}" type="presOf" srcId="{902C89CC-9636-42EB-9B18-FB4DBA700DD5}" destId="{41BBCF4A-CC45-486C-B034-258974ACD7FB}" srcOrd="0" destOrd="0" presId="urn:microsoft.com/office/officeart/2018/2/layout/IconLabelList"/>
    <dgm:cxn modelId="{65F40A07-3254-4003-BA09-40E247705ADF}" srcId="{902C89CC-9636-42EB-9B18-FB4DBA700DD5}" destId="{E05D8FF3-7EA7-4A00-A706-AA4F9E3CD9BD}" srcOrd="2" destOrd="0" parTransId="{C2A19AD6-5A8C-42D1-8EAC-3BBE84B6ED57}" sibTransId="{7B4009B0-7AC4-4A61-B86A-D59D842C45E7}"/>
    <dgm:cxn modelId="{55AEE91B-A216-4DDC-B097-E3C70A8EA426}" srcId="{902C89CC-9636-42EB-9B18-FB4DBA700DD5}" destId="{5B7B4B1D-0BCD-46DA-9050-4C32CBAE16B8}" srcOrd="0" destOrd="0" parTransId="{C13A90A8-6BCF-4CBB-A950-064E4B53E497}" sibTransId="{20FC1248-FC66-4317-BFD9-16DB3641FD4E}"/>
    <dgm:cxn modelId="{FE7B7C2B-6E98-4818-9F91-2D34AB114AFF}" type="presOf" srcId="{5B7B4B1D-0BCD-46DA-9050-4C32CBAE16B8}" destId="{1A1F79D9-D9AD-4E5F-A663-8A2312AEDBCC}" srcOrd="0" destOrd="0" presId="urn:microsoft.com/office/officeart/2018/2/layout/IconLabelList"/>
    <dgm:cxn modelId="{E6C598C8-6FB7-41ED-B725-F57145C76C39}" type="presOf" srcId="{E05D8FF3-7EA7-4A00-A706-AA4F9E3CD9BD}" destId="{193EE90F-CB39-4028-8C46-CA2FA24EDC0E}" srcOrd="0" destOrd="0" presId="urn:microsoft.com/office/officeart/2018/2/layout/IconLabelList"/>
    <dgm:cxn modelId="{72DF48CA-CC00-4648-8493-C7CD082A445F}" type="presOf" srcId="{C0131910-0849-4220-AD05-036D1ED13BC3}" destId="{87541CA0-6610-48D5-9816-AC513D153813}" srcOrd="0" destOrd="0" presId="urn:microsoft.com/office/officeart/2018/2/layout/IconLabelList"/>
    <dgm:cxn modelId="{08AED4F3-2BC6-4642-92CE-BF07AD68FA6F}" srcId="{902C89CC-9636-42EB-9B18-FB4DBA700DD5}" destId="{C0131910-0849-4220-AD05-036D1ED13BC3}" srcOrd="1" destOrd="0" parTransId="{89B4C7BB-D4ED-42A8-BB45-5A251A221CD8}" sibTransId="{52571AC1-A1ED-4B46-B6BD-DA2DD2CBEC29}"/>
    <dgm:cxn modelId="{4263B482-BE34-4E5F-B533-9A2FB40C3B56}" type="presParOf" srcId="{41BBCF4A-CC45-486C-B034-258974ACD7FB}" destId="{A57FBBBF-EDC2-4971-8420-E87254E30CF0}" srcOrd="0" destOrd="0" presId="urn:microsoft.com/office/officeart/2018/2/layout/IconLabelList"/>
    <dgm:cxn modelId="{900AD1D1-2B7D-41F2-8995-5527421813F6}" type="presParOf" srcId="{A57FBBBF-EDC2-4971-8420-E87254E30CF0}" destId="{04EC77D4-1CB0-45E4-9BFE-D9B2272D385A}" srcOrd="0" destOrd="0" presId="urn:microsoft.com/office/officeart/2018/2/layout/IconLabelList"/>
    <dgm:cxn modelId="{ACF7B493-F57F-491C-BEAC-582B3609F972}" type="presParOf" srcId="{A57FBBBF-EDC2-4971-8420-E87254E30CF0}" destId="{D47DAEB3-E2F6-423D-AF96-4674DCFA638C}" srcOrd="1" destOrd="0" presId="urn:microsoft.com/office/officeart/2018/2/layout/IconLabelList"/>
    <dgm:cxn modelId="{E4B10A13-148D-48E1-84D1-545581ED2079}" type="presParOf" srcId="{A57FBBBF-EDC2-4971-8420-E87254E30CF0}" destId="{1A1F79D9-D9AD-4E5F-A663-8A2312AEDBCC}" srcOrd="2" destOrd="0" presId="urn:microsoft.com/office/officeart/2018/2/layout/IconLabelList"/>
    <dgm:cxn modelId="{9529B959-A9EA-4992-8B55-75F008814C87}" type="presParOf" srcId="{41BBCF4A-CC45-486C-B034-258974ACD7FB}" destId="{FB4E2792-52C7-4560-A30F-0DC48BB365EA}" srcOrd="1" destOrd="0" presId="urn:microsoft.com/office/officeart/2018/2/layout/IconLabelList"/>
    <dgm:cxn modelId="{22A2B999-5261-4E26-A830-BC5CA00A52C0}" type="presParOf" srcId="{41BBCF4A-CC45-486C-B034-258974ACD7FB}" destId="{84FA4CBE-A29B-4AC9-841A-4EAD099E2A2C}" srcOrd="2" destOrd="0" presId="urn:microsoft.com/office/officeart/2018/2/layout/IconLabelList"/>
    <dgm:cxn modelId="{92C9A3E8-50AD-448A-B913-AA3E42845C62}" type="presParOf" srcId="{84FA4CBE-A29B-4AC9-841A-4EAD099E2A2C}" destId="{EEB114A6-2B34-40F3-80BA-5604F33AE264}" srcOrd="0" destOrd="0" presId="urn:microsoft.com/office/officeart/2018/2/layout/IconLabelList"/>
    <dgm:cxn modelId="{FCDFA2F7-D7AD-4959-9547-B84DFEC3AA47}" type="presParOf" srcId="{84FA4CBE-A29B-4AC9-841A-4EAD099E2A2C}" destId="{7205E9F5-D27D-49D4-9FFC-073C9C3B00EF}" srcOrd="1" destOrd="0" presId="urn:microsoft.com/office/officeart/2018/2/layout/IconLabelList"/>
    <dgm:cxn modelId="{DF6C7DD3-5314-473F-8055-13BE50441B82}" type="presParOf" srcId="{84FA4CBE-A29B-4AC9-841A-4EAD099E2A2C}" destId="{87541CA0-6610-48D5-9816-AC513D153813}" srcOrd="2" destOrd="0" presId="urn:microsoft.com/office/officeart/2018/2/layout/IconLabelList"/>
    <dgm:cxn modelId="{84ED3165-461B-4D55-A02F-E54FCDFB69C0}" type="presParOf" srcId="{41BBCF4A-CC45-486C-B034-258974ACD7FB}" destId="{ADEAEBF0-B594-48E0-B100-923F5DD908BE}" srcOrd="3" destOrd="0" presId="urn:microsoft.com/office/officeart/2018/2/layout/IconLabelList"/>
    <dgm:cxn modelId="{4FAFEEF1-752C-4543-8374-477B6E9D0B81}" type="presParOf" srcId="{41BBCF4A-CC45-486C-B034-258974ACD7FB}" destId="{DCD70386-7F49-4C0A-A942-C3BCEC3CC1B4}" srcOrd="4" destOrd="0" presId="urn:microsoft.com/office/officeart/2018/2/layout/IconLabelList"/>
    <dgm:cxn modelId="{EAE548CC-11B3-40FA-A6A5-D51AC22D7F62}" type="presParOf" srcId="{DCD70386-7F49-4C0A-A942-C3BCEC3CC1B4}" destId="{EF4ABDB8-6D41-4CC7-96BD-9C3E88E83026}" srcOrd="0" destOrd="0" presId="urn:microsoft.com/office/officeart/2018/2/layout/IconLabelList"/>
    <dgm:cxn modelId="{43C143FF-F644-4728-901E-095F35B2227B}" type="presParOf" srcId="{DCD70386-7F49-4C0A-A942-C3BCEC3CC1B4}" destId="{E2F4CEE4-6519-4550-B9D7-2670E2C9A1A3}" srcOrd="1" destOrd="0" presId="urn:microsoft.com/office/officeart/2018/2/layout/IconLabelList"/>
    <dgm:cxn modelId="{65E84642-ADE7-4440-BE79-98B5E040A9DB}" type="presParOf" srcId="{DCD70386-7F49-4C0A-A942-C3BCEC3CC1B4}" destId="{193EE90F-CB39-4028-8C46-CA2FA24EDC0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C77D4-1CB0-45E4-9BFE-D9B2272D385A}">
      <dsp:nvSpPr>
        <dsp:cNvPr id="0" name=""/>
        <dsp:cNvSpPr/>
      </dsp:nvSpPr>
      <dsp:spPr>
        <a:xfrm>
          <a:off x="1212569" y="580144"/>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1F79D9-D9AD-4E5F-A663-8A2312AEDBCC}">
      <dsp:nvSpPr>
        <dsp:cNvPr id="0" name=""/>
        <dsp:cNvSpPr/>
      </dsp:nvSpPr>
      <dsp:spPr>
        <a:xfrm>
          <a:off x="417971" y="2336293"/>
          <a:ext cx="288945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a:t>Interviewing, resumes, cover letters, interpersonal skills, and professional communication</a:t>
          </a:r>
          <a:endParaRPr lang="en-US" sz="1800" kern="1200"/>
        </a:p>
      </dsp:txBody>
      <dsp:txXfrm>
        <a:off x="417971" y="2336293"/>
        <a:ext cx="2889450" cy="1282500"/>
      </dsp:txXfrm>
    </dsp:sp>
    <dsp:sp modelId="{EEB114A6-2B34-40F3-80BA-5604F33AE264}">
      <dsp:nvSpPr>
        <dsp:cNvPr id="0" name=""/>
        <dsp:cNvSpPr/>
      </dsp:nvSpPr>
      <dsp:spPr>
        <a:xfrm>
          <a:off x="4484910" y="474859"/>
          <a:ext cx="1545779" cy="17213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541CA0-6610-48D5-9816-AC513D153813}">
      <dsp:nvSpPr>
        <dsp:cNvPr id="0" name=""/>
        <dsp:cNvSpPr/>
      </dsp:nvSpPr>
      <dsp:spPr>
        <a:xfrm>
          <a:off x="3813075" y="2441578"/>
          <a:ext cx="288945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i="1" kern="1200"/>
            <a:t>Gain mentors and contacts for networking </a:t>
          </a:r>
          <a:endParaRPr lang="en-US" sz="2800" kern="1200"/>
        </a:p>
      </dsp:txBody>
      <dsp:txXfrm>
        <a:off x="3813075" y="2441578"/>
        <a:ext cx="2889450" cy="1282500"/>
      </dsp:txXfrm>
    </dsp:sp>
    <dsp:sp modelId="{EF4ABDB8-6D41-4CC7-96BD-9C3E88E83026}">
      <dsp:nvSpPr>
        <dsp:cNvPr id="0" name=""/>
        <dsp:cNvSpPr/>
      </dsp:nvSpPr>
      <dsp:spPr>
        <a:xfrm>
          <a:off x="7900551" y="496632"/>
          <a:ext cx="1504704" cy="16343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93EE90F-CB39-4028-8C46-CA2FA24EDC0E}">
      <dsp:nvSpPr>
        <dsp:cNvPr id="0" name=""/>
        <dsp:cNvSpPr/>
      </dsp:nvSpPr>
      <dsp:spPr>
        <a:xfrm>
          <a:off x="7208178" y="2419805"/>
          <a:ext cx="2889450" cy="128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i="1" kern="1200"/>
            <a:t>Leadership capabilities and personality types</a:t>
          </a:r>
          <a:endParaRPr lang="en-US" sz="2800" kern="1200"/>
        </a:p>
      </dsp:txBody>
      <dsp:txXfrm>
        <a:off x="7208178" y="2419805"/>
        <a:ext cx="2889450" cy="12825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9F5B5-0B34-4AE8-91CA-EDA42D3F6F4E}"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D5EF3-F3D6-4609-AA2B-E7C6E3E3D976}" type="slidenum">
              <a:rPr lang="en-US" smtClean="0"/>
              <a:t>‹#›</a:t>
            </a:fld>
            <a:endParaRPr lang="en-US"/>
          </a:p>
        </p:txBody>
      </p:sp>
    </p:spTree>
    <p:extLst>
      <p:ext uri="{BB962C8B-B14F-4D97-AF65-F5344CB8AC3E}">
        <p14:creationId xmlns:p14="http://schemas.microsoft.com/office/powerpoint/2010/main" val="285020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4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Heiko</a:t>
            </a:r>
          </a:p>
          <a:p>
            <a:r>
              <a:rPr lang="en-US"/>
              <a:t>Let's dive into our Marketing </a:t>
            </a:r>
            <a:r>
              <a:rPr lang="en-US" err="1"/>
              <a:t>Strategie</a:t>
            </a:r>
            <a:r>
              <a:rPr lang="en-US"/>
              <a:t>. </a:t>
            </a:r>
          </a:p>
          <a:p>
            <a:endParaRPr lang="en-US"/>
          </a:p>
          <a:p>
            <a:pPr marL="171450" indent="-171450">
              <a:buFont typeface="Arial"/>
              <a:buChar char="•"/>
            </a:pPr>
            <a:r>
              <a:rPr lang="en-US"/>
              <a:t>You just saw our LinkedIn add. There we can reach Mentors and Mentees</a:t>
            </a:r>
          </a:p>
          <a:p>
            <a:pPr marL="171450" indent="-171450">
              <a:buFont typeface="Arial"/>
              <a:buChar char="•"/>
            </a:pPr>
            <a:r>
              <a:rPr lang="en-US"/>
              <a:t>[KLICK] Our team is actively engaged in personal outreach, connecting with potential mentees and mentors directly.</a:t>
            </a:r>
          </a:p>
          <a:p>
            <a:pPr marL="171450" indent="-171450">
              <a:buFont typeface="Arial"/>
              <a:buChar char="•"/>
            </a:pPr>
            <a:r>
              <a:rPr lang="en-US"/>
              <a:t>We're utilizing targeted (region, day time, demographic requirements etc.) Facebook advertisements to reach our ideal audience. You also saw our LinkedIn Campaign.</a:t>
            </a:r>
          </a:p>
          <a:p>
            <a:pPr marL="171450" indent="-171450">
              <a:buFont typeface="Arial"/>
              <a:buChar char="•"/>
            </a:pPr>
            <a:r>
              <a:rPr lang="en-US"/>
              <a:t>[KLICK] Posters targeting both students and mentors have been created and strategically placed around the Tahoe-Truckee region.</a:t>
            </a:r>
          </a:p>
          <a:p>
            <a:pPr marL="171450" indent="-171450">
              <a:buFont typeface="Arial"/>
              <a:buChar char="•"/>
            </a:pPr>
            <a:r>
              <a:rPr lang="en-US"/>
              <a:t>We've developed a compelling video that showcases the program's benefits.</a:t>
            </a:r>
          </a:p>
          <a:p>
            <a:pPr marL="171450" indent="-171450">
              <a:buFont typeface="Arial"/>
              <a:buChar char="•"/>
            </a:pPr>
            <a:r>
              <a:rPr lang="en-US"/>
              <a:t>[KLICK]Finally, a Mentee will receive a cool sticker for participating in the program, which follows our marketing color pattern and presents our logo that you saw on all our marketing material.</a:t>
            </a:r>
          </a:p>
          <a:p>
            <a:pPr marL="171450" indent="-171450">
              <a:buFont typeface="Arial"/>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50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Heiko</a:t>
            </a:r>
          </a:p>
          <a:p>
            <a:r>
              <a:rPr lang="en-US"/>
              <a:t>For Facebook and email blasts</a:t>
            </a:r>
          </a:p>
        </p:txBody>
      </p:sp>
      <p:sp>
        <p:nvSpPr>
          <p:cNvPr id="4" name="Slide Number Placeholder 3"/>
          <p:cNvSpPr>
            <a:spLocks noGrp="1"/>
          </p:cNvSpPr>
          <p:nvPr>
            <p:ph type="sldNum" sz="quarter" idx="5"/>
          </p:nvPr>
        </p:nvSpPr>
        <p:spPr/>
        <p:txBody>
          <a:bodyPr/>
          <a:lstStyle/>
          <a:p>
            <a:fld id="{425D5EF3-F3D6-4609-AA2B-E7C6E3E3D976}" type="slidenum">
              <a:rPr lang="en-US" smtClean="0"/>
              <a:t>11</a:t>
            </a:fld>
            <a:endParaRPr lang="en-US"/>
          </a:p>
        </p:txBody>
      </p:sp>
    </p:spTree>
    <p:extLst>
      <p:ext uri="{BB962C8B-B14F-4D97-AF65-F5344CB8AC3E}">
        <p14:creationId xmlns:p14="http://schemas.microsoft.com/office/powerpoint/2010/main" val="2938379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Heiko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college</a:t>
            </a:r>
          </a:p>
          <a:p>
            <a:endParaRPr lang="en-US"/>
          </a:p>
        </p:txBody>
      </p:sp>
      <p:sp>
        <p:nvSpPr>
          <p:cNvPr id="4" name="Slide Number Placeholder 3"/>
          <p:cNvSpPr>
            <a:spLocks noGrp="1"/>
          </p:cNvSpPr>
          <p:nvPr>
            <p:ph type="sldNum" sz="quarter" idx="5"/>
          </p:nvPr>
        </p:nvSpPr>
        <p:spPr/>
        <p:txBody>
          <a:bodyPr/>
          <a:lstStyle/>
          <a:p>
            <a:fld id="{425D5EF3-F3D6-4609-AA2B-E7C6E3E3D976}" type="slidenum">
              <a:rPr lang="en-US" smtClean="0"/>
              <a:t>12</a:t>
            </a:fld>
            <a:endParaRPr lang="en-US"/>
          </a:p>
        </p:txBody>
      </p:sp>
    </p:spTree>
    <p:extLst>
      <p:ext uri="{BB962C8B-B14F-4D97-AF65-F5344CB8AC3E}">
        <p14:creationId xmlns:p14="http://schemas.microsoft.com/office/powerpoint/2010/main" val="103679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Heiko</a:t>
            </a:r>
          </a:p>
          <a:p>
            <a:r>
              <a:rPr lang="en-US"/>
              <a:t>For High school</a:t>
            </a:r>
          </a:p>
          <a:p>
            <a:r>
              <a:rPr lang="en-US"/>
              <a:t>Add logo and Tahoe Career Compass</a:t>
            </a:r>
          </a:p>
          <a:p>
            <a:r>
              <a:rPr lang="en-US"/>
              <a:t>Replace @leadershipprogram with @tahoecareercompass</a:t>
            </a:r>
          </a:p>
        </p:txBody>
      </p:sp>
      <p:sp>
        <p:nvSpPr>
          <p:cNvPr id="4" name="Slide Number Placeholder 3"/>
          <p:cNvSpPr>
            <a:spLocks noGrp="1"/>
          </p:cNvSpPr>
          <p:nvPr>
            <p:ph type="sldNum" sz="quarter" idx="5"/>
          </p:nvPr>
        </p:nvSpPr>
        <p:spPr/>
        <p:txBody>
          <a:bodyPr/>
          <a:lstStyle/>
          <a:p>
            <a:fld id="{425D5EF3-F3D6-4609-AA2B-E7C6E3E3D976}" type="slidenum">
              <a:rPr lang="en-US" smtClean="0"/>
              <a:t>13</a:t>
            </a:fld>
            <a:endParaRPr lang="en-US"/>
          </a:p>
        </p:txBody>
      </p:sp>
    </p:spTree>
    <p:extLst>
      <p:ext uri="{BB962C8B-B14F-4D97-AF65-F5344CB8AC3E}">
        <p14:creationId xmlns:p14="http://schemas.microsoft.com/office/powerpoint/2010/main" val="44313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Heiko</a:t>
            </a:r>
          </a:p>
          <a:p>
            <a:endParaRPr lang="en-US"/>
          </a:p>
        </p:txBody>
      </p:sp>
      <p:sp>
        <p:nvSpPr>
          <p:cNvPr id="4" name="Slide Number Placeholder 3"/>
          <p:cNvSpPr>
            <a:spLocks noGrp="1"/>
          </p:cNvSpPr>
          <p:nvPr>
            <p:ph type="sldNum" sz="quarter" idx="5"/>
          </p:nvPr>
        </p:nvSpPr>
        <p:spPr/>
        <p:txBody>
          <a:bodyPr/>
          <a:lstStyle/>
          <a:p>
            <a:fld id="{425D5EF3-F3D6-4609-AA2B-E7C6E3E3D976}" type="slidenum">
              <a:rPr lang="en-US" smtClean="0"/>
              <a:t>14</a:t>
            </a:fld>
            <a:endParaRPr lang="en-US"/>
          </a:p>
        </p:txBody>
      </p:sp>
    </p:spTree>
    <p:extLst>
      <p:ext uri="{BB962C8B-B14F-4D97-AF65-F5344CB8AC3E}">
        <p14:creationId xmlns:p14="http://schemas.microsoft.com/office/powerpoint/2010/main" val="196768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Courtney</a:t>
            </a:r>
          </a:p>
          <a:p>
            <a:r>
              <a:rPr lang="en-US"/>
              <a:t>When creating our budget, we had to focus on all vital materials, resources and any work that may need compensation. This will be a working budget as more expenses will come up but we were happy that overall we came under our max budget of $15,000 to start our program so that we could have a buffer in additional expenses that we could accrue throughout the beginning process. This would be beneficial for businesses in the community as well as the youth and upcoming workforce in the Truckee-North Lake Tahoe region. We would hope to partner with interested businesses and non profits that would align with our views about benefits of the program.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2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Cristina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77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1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Cristina</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79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Cristina</a:t>
            </a:r>
          </a:p>
          <a:p>
            <a:endParaRPr lang="en-US"/>
          </a:p>
        </p:txBody>
      </p:sp>
      <p:sp>
        <p:nvSpPr>
          <p:cNvPr id="4" name="Slide Number Placeholder 3"/>
          <p:cNvSpPr>
            <a:spLocks noGrp="1"/>
          </p:cNvSpPr>
          <p:nvPr>
            <p:ph type="sldNum" sz="quarter" idx="5"/>
          </p:nvPr>
        </p:nvSpPr>
        <p:spPr/>
        <p:txBody>
          <a:bodyPr/>
          <a:lstStyle/>
          <a:p>
            <a:fld id="{425D5EF3-F3D6-4609-AA2B-E7C6E3E3D976}" type="slidenum">
              <a:rPr lang="en-US" smtClean="0"/>
              <a:t>3</a:t>
            </a:fld>
            <a:endParaRPr lang="en-US"/>
          </a:p>
        </p:txBody>
      </p:sp>
    </p:spTree>
    <p:extLst>
      <p:ext uri="{BB962C8B-B14F-4D97-AF65-F5344CB8AC3E}">
        <p14:creationId xmlns:p14="http://schemas.microsoft.com/office/powerpoint/2010/main" val="144005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https://www.labor.ucla.edu/wp-content/uploads/2023/11/DownloadedNov7_Young-Workers-in-California.pd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Cristina</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28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Courtney</a:t>
            </a:r>
          </a:p>
          <a:p>
            <a:pPr marL="171450" indent="-171450">
              <a:spcBef>
                <a:spcPct val="20000"/>
              </a:spcBef>
              <a:spcAft>
                <a:spcPts val="600"/>
              </a:spcAft>
              <a:buFont typeface="Arial"/>
              <a:buChar char="•"/>
            </a:pPr>
            <a:r>
              <a:rPr lang="en-US"/>
              <a:t>We decided we would need two surveys to find out the needs of our community; for mentors and one for mentees. </a:t>
            </a:r>
          </a:p>
          <a:p>
            <a:pPr marL="171450" indent="-171450">
              <a:spcBef>
                <a:spcPct val="20000"/>
              </a:spcBef>
              <a:spcAft>
                <a:spcPts val="600"/>
              </a:spcAft>
              <a:buFont typeface="Arial"/>
              <a:buChar char="•"/>
            </a:pPr>
            <a:r>
              <a:rPr lang="en-US"/>
              <a:t>We had a wide variety of businesses respond to our mentor surveys including:</a:t>
            </a:r>
          </a:p>
          <a:p>
            <a:pPr marL="628650" lvl="1" indent="-171450">
              <a:spcBef>
                <a:spcPct val="20000"/>
              </a:spcBef>
              <a:spcAft>
                <a:spcPts val="600"/>
              </a:spcAft>
              <a:buFont typeface="Courier New,monospace"/>
              <a:buChar char="o"/>
            </a:pPr>
            <a:r>
              <a:rPr lang="en-US"/>
              <a:t>Agriculture, forestry, fishing, mining, manufacturing, construction, transportation, public utilities, wholesale trade, finance, insurance and real estate</a:t>
            </a:r>
          </a:p>
          <a:p>
            <a:pPr marL="171450" indent="-171450">
              <a:spcBef>
                <a:spcPct val="20000"/>
              </a:spcBef>
              <a:spcAft>
                <a:spcPts val="600"/>
              </a:spcAft>
              <a:buFont typeface="Courier New,monospace"/>
              <a:buChar char="o"/>
            </a:pPr>
            <a:r>
              <a:rPr lang="en-US"/>
              <a:t>The majority of our responders could put in 8-10 hours per week to commit to a mentee with a 6-8 week program length.</a:t>
            </a:r>
          </a:p>
          <a:p>
            <a:pPr marL="171450" indent="-171450">
              <a:spcBef>
                <a:spcPct val="20000"/>
              </a:spcBef>
              <a:spcAft>
                <a:spcPts val="600"/>
              </a:spcAft>
              <a:buFont typeface="Courier New,monospace"/>
              <a:buChar char="o"/>
            </a:pPr>
            <a:r>
              <a:rPr lang="en-US"/>
              <a:t>We also asked how much outside help would be needed within a company and the majority of responses would like more help with their onboarding process</a:t>
            </a:r>
          </a:p>
          <a:p>
            <a:pPr marL="171450" indent="-171450">
              <a:spcBef>
                <a:spcPct val="20000"/>
              </a:spcBef>
              <a:spcAft>
                <a:spcPts val="600"/>
              </a:spcAft>
              <a:buFont typeface="Courier New,monospace"/>
              <a:buChar char="o"/>
            </a:pPr>
            <a:r>
              <a:rPr lang="en-US"/>
              <a:t>Overall, we gained some good insight as how to structure our mentorship program and some needs throughout the community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732C3C-A191-48C2-A7E8-9C96AF841A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15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Courtney</a:t>
            </a:r>
          </a:p>
          <a:p>
            <a:pPr marL="171450" indent="-171450">
              <a:spcBef>
                <a:spcPct val="20000"/>
              </a:spcBef>
              <a:spcAft>
                <a:spcPts val="600"/>
              </a:spcAft>
              <a:buFont typeface="Arial"/>
              <a:buChar char="•"/>
              <a:defRPr/>
            </a:pPr>
            <a:r>
              <a:rPr lang="en-US"/>
              <a:t>Initially, we had a hard time getting responses from our younger generation. As the weeks went on, we were able to do more specific outreach for the youth and this allowed for more feedback. </a:t>
            </a:r>
          </a:p>
          <a:p>
            <a:pPr marL="171450" indent="-171450">
              <a:spcBef>
                <a:spcPct val="20000"/>
              </a:spcBef>
              <a:spcAft>
                <a:spcPts val="600"/>
              </a:spcAft>
              <a:buFont typeface="Arial"/>
              <a:buChar char="•"/>
              <a:defRPr/>
            </a:pPr>
            <a:r>
              <a:rPr lang="en-US"/>
              <a:t>We also had a wide variety of interests in different programs including:</a:t>
            </a:r>
          </a:p>
          <a:p>
            <a:pPr marL="628650" lvl="1" indent="-171450">
              <a:spcBef>
                <a:spcPct val="20000"/>
              </a:spcBef>
              <a:spcAft>
                <a:spcPts val="600"/>
              </a:spcAft>
              <a:buFont typeface="Courier New,monospace"/>
              <a:buChar char="o"/>
              <a:defRPr/>
            </a:pPr>
            <a:r>
              <a:rPr lang="en-US"/>
              <a:t>Agriculture, forestry, fishing, mining, construction, manufacturing, public utilities and transportation, wholesale trade, retail trade, finance, real estate and insurance</a:t>
            </a:r>
          </a:p>
          <a:p>
            <a:pPr marL="171450" indent="-171450">
              <a:spcBef>
                <a:spcPct val="20000"/>
              </a:spcBef>
              <a:spcAft>
                <a:spcPts val="600"/>
              </a:spcAft>
              <a:buFont typeface="Courier New,monospace"/>
              <a:buChar char="o"/>
              <a:defRPr/>
            </a:pPr>
            <a:r>
              <a:rPr lang="en-US"/>
              <a:t>The main age demographic interested in our program were 26 years and older. </a:t>
            </a:r>
          </a:p>
          <a:p>
            <a:pPr marL="171450" indent="-171450">
              <a:spcBef>
                <a:spcPct val="20000"/>
              </a:spcBef>
              <a:spcAft>
                <a:spcPts val="600"/>
              </a:spcAft>
              <a:buFont typeface="Courier New,monospace"/>
              <a:buChar char="o"/>
              <a:defRPr/>
            </a:pPr>
            <a:r>
              <a:rPr lang="en-US"/>
              <a:t>8-10 hours a week for 6 weeks were what most said they would be able to dedicate to a program like this which matches with our mentor survey</a:t>
            </a:r>
          </a:p>
          <a:p>
            <a:endParaRPr lang="en-US"/>
          </a:p>
        </p:txBody>
      </p:sp>
      <p:sp>
        <p:nvSpPr>
          <p:cNvPr id="4" name="Slide Number Placeholder 3"/>
          <p:cNvSpPr>
            <a:spLocks noGrp="1"/>
          </p:cNvSpPr>
          <p:nvPr>
            <p:ph type="sldNum" sz="quarter" idx="5"/>
          </p:nvPr>
        </p:nvSpPr>
        <p:spPr/>
        <p:txBody>
          <a:bodyPr/>
          <a:lstStyle/>
          <a:p>
            <a:fld id="{425D5EF3-F3D6-4609-AA2B-E7C6E3E3D976}" type="slidenum">
              <a:rPr lang="en-US" smtClean="0"/>
              <a:t>6</a:t>
            </a:fld>
            <a:endParaRPr lang="en-US"/>
          </a:p>
        </p:txBody>
      </p:sp>
    </p:spTree>
    <p:extLst>
      <p:ext uri="{BB962C8B-B14F-4D97-AF65-F5344CB8AC3E}">
        <p14:creationId xmlns:p14="http://schemas.microsoft.com/office/powerpoint/2010/main" val="355038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Courtney</a:t>
            </a:r>
          </a:p>
          <a:p>
            <a:r>
              <a:rPr lang="en-US"/>
              <a:t>-We had 6 main businesses types that responded to our mentor survey. The biggest being Public Administration, second we had transportation and public utilities, then healthcare, engineering and public service. </a:t>
            </a:r>
          </a:p>
          <a:p>
            <a:r>
              <a:rPr lang="en-US"/>
              <a:t>-On our mentee side, the main interest was the group of finance, insurance and real estate. Next we had a tie between all the other areas that included agriculture, forest and fishing, then community development, retail trade, engineering and public service.</a:t>
            </a:r>
          </a:p>
        </p:txBody>
      </p:sp>
      <p:sp>
        <p:nvSpPr>
          <p:cNvPr id="4" name="Slide Number Placeholder 3"/>
          <p:cNvSpPr>
            <a:spLocks noGrp="1"/>
          </p:cNvSpPr>
          <p:nvPr>
            <p:ph type="sldNum" sz="quarter" idx="5"/>
          </p:nvPr>
        </p:nvSpPr>
        <p:spPr/>
        <p:txBody>
          <a:bodyPr/>
          <a:lstStyle/>
          <a:p>
            <a:fld id="{425D5EF3-F3D6-4609-AA2B-E7C6E3E3D976}" type="slidenum">
              <a:rPr lang="en-US" smtClean="0"/>
              <a:t>7</a:t>
            </a:fld>
            <a:endParaRPr lang="en-US"/>
          </a:p>
        </p:txBody>
      </p:sp>
    </p:spTree>
    <p:extLst>
      <p:ext uri="{BB962C8B-B14F-4D97-AF65-F5344CB8AC3E}">
        <p14:creationId xmlns:p14="http://schemas.microsoft.com/office/powerpoint/2010/main" val="155179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Courtney</a:t>
            </a:r>
          </a:p>
          <a:p>
            <a:pPr marL="171450" indent="-171450">
              <a:buFont typeface="Calibri"/>
              <a:buChar char="-"/>
              <a:defRPr/>
            </a:pPr>
            <a:r>
              <a:rPr lang="en-US"/>
              <a:t>It was great to see that a lot of our survey results between mentors and mentees aligned for expectations.</a:t>
            </a:r>
          </a:p>
          <a:p>
            <a:pPr marL="171450" indent="-171450">
              <a:buFont typeface="Calibri"/>
              <a:buChar char="-"/>
            </a:pPr>
            <a:r>
              <a:rPr lang="en-US"/>
              <a:t>Having a general idea of what both parties could commit to between program length, program specialties and areas that we could look into to recruiting for possible needs of mentors was very helpful with the responses. </a:t>
            </a:r>
          </a:p>
          <a:p>
            <a:pPr marL="171450" indent="-171450">
              <a:buFont typeface="Calibri"/>
              <a:buChar char="-"/>
            </a:pPr>
            <a:r>
              <a:rPr lang="en-US"/>
              <a:t>We did not have any feedback of ages 18 and younger so focusing on more marketing in areas like the high school, job fairs or businesses employing teens might be helpful. We hoped that this would be our main age group that the program could benefit so looking more into how we could spread info should be explored.</a:t>
            </a:r>
          </a:p>
          <a:p>
            <a:pPr marL="171450" indent="-171450">
              <a:buFont typeface="Calibri"/>
              <a:buChar char="-"/>
            </a:pPr>
            <a:r>
              <a:rPr lang="en-US"/>
              <a:t>Knowing the variety of businesses available and willing to be a part of the program was also great as a resource moving forward as we could help promote our vision and use that as a marketing tool.</a:t>
            </a:r>
          </a:p>
          <a:p>
            <a:pPr marL="171450" indent="-171450">
              <a:buFont typeface="Calibri"/>
              <a:buChar char="-"/>
            </a:pPr>
            <a:endParaRPr lang="en-US"/>
          </a:p>
        </p:txBody>
      </p:sp>
      <p:sp>
        <p:nvSpPr>
          <p:cNvPr id="4" name="Slide Number Placeholder 3"/>
          <p:cNvSpPr>
            <a:spLocks noGrp="1"/>
          </p:cNvSpPr>
          <p:nvPr>
            <p:ph type="sldNum" sz="quarter" idx="5"/>
          </p:nvPr>
        </p:nvSpPr>
        <p:spPr/>
        <p:txBody>
          <a:bodyPr/>
          <a:lstStyle/>
          <a:p>
            <a:fld id="{425D5EF3-F3D6-4609-AA2B-E7C6E3E3D976}" type="slidenum">
              <a:rPr lang="en-US" smtClean="0"/>
              <a:t>8</a:t>
            </a:fld>
            <a:endParaRPr lang="en-US"/>
          </a:p>
        </p:txBody>
      </p:sp>
    </p:spTree>
    <p:extLst>
      <p:ext uri="{BB962C8B-B14F-4D97-AF65-F5344CB8AC3E}">
        <p14:creationId xmlns:p14="http://schemas.microsoft.com/office/powerpoint/2010/main" val="1419800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Heiko</a:t>
            </a:r>
          </a:p>
          <a:p>
            <a:r>
              <a:rPr lang="en-US"/>
              <a:t>LinkedIn</a:t>
            </a:r>
          </a:p>
        </p:txBody>
      </p:sp>
      <p:sp>
        <p:nvSpPr>
          <p:cNvPr id="4" name="Slide Number Placeholder 3"/>
          <p:cNvSpPr>
            <a:spLocks noGrp="1"/>
          </p:cNvSpPr>
          <p:nvPr>
            <p:ph type="sldNum" sz="quarter" idx="5"/>
          </p:nvPr>
        </p:nvSpPr>
        <p:spPr/>
        <p:txBody>
          <a:bodyPr/>
          <a:lstStyle/>
          <a:p>
            <a:fld id="{425D5EF3-F3D6-4609-AA2B-E7C6E3E3D976}" type="slidenum">
              <a:rPr lang="en-US" smtClean="0"/>
              <a:t>9</a:t>
            </a:fld>
            <a:endParaRPr lang="en-US"/>
          </a:p>
        </p:txBody>
      </p:sp>
    </p:spTree>
    <p:extLst>
      <p:ext uri="{BB962C8B-B14F-4D97-AF65-F5344CB8AC3E}">
        <p14:creationId xmlns:p14="http://schemas.microsoft.com/office/powerpoint/2010/main" val="1247007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lumMod val="50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ECDFC6B-0742-962E-44A1-19C9C173BB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0848" y="425303"/>
            <a:ext cx="11305217" cy="6007394"/>
          </a:xfrm>
          <a:prstGeom prst="rect">
            <a:avLst/>
          </a:prstGeom>
          <a:effectLst/>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810001" y="633046"/>
            <a:ext cx="10571998" cy="3366198"/>
          </a:xfrm>
          <a:ln>
            <a:noFill/>
          </a:ln>
          <a:effectLst/>
        </p:spPr>
        <p:txBody>
          <a:bodyPr/>
          <a:lstStyle>
            <a:lvl1pPr algn="ctr">
              <a:defRPr sz="7200" b="1" spc="-300" baseline="0">
                <a:ln>
                  <a:noFill/>
                </a:ln>
                <a:solidFill>
                  <a:schemeClr val="accent4">
                    <a:lumMod val="60000"/>
                    <a:lumOff val="40000"/>
                  </a:schemeClr>
                </a:solidFill>
                <a:effectLst/>
              </a:defRPr>
            </a:lvl1pPr>
          </a:lstStyle>
          <a:p>
            <a:r>
              <a:rPr lang="en-US"/>
              <a:t>Click to add title</a:t>
            </a:r>
          </a:p>
        </p:txBody>
      </p:sp>
    </p:spTree>
    <p:extLst>
      <p:ext uri="{BB962C8B-B14F-4D97-AF65-F5344CB8AC3E}">
        <p14:creationId xmlns:p14="http://schemas.microsoft.com/office/powerpoint/2010/main" val="18027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1">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12B799F-04B8-4A62-EB7D-F17311231B8E}"/>
              </a:ext>
              <a:ext uri="{C183D7F6-B498-43B3-948B-1728B52AA6E4}">
                <adec:decorative xmlns:adec="http://schemas.microsoft.com/office/drawing/2017/decorative" val="1"/>
              </a:ext>
            </a:extLst>
          </p:cNvPr>
          <p:cNvSpPr/>
          <p:nvPr userDrawn="1"/>
        </p:nvSpPr>
        <p:spPr>
          <a:xfrm>
            <a:off x="7556500" y="0"/>
            <a:ext cx="4635500" cy="6858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08F310BE-5861-E73D-5979-D11A971516CF}"/>
              </a:ext>
              <a:ext uri="{C183D7F6-B498-43B3-948B-1728B52AA6E4}">
                <adec:decorative xmlns:adec="http://schemas.microsoft.com/office/drawing/2017/decorative" val="1"/>
              </a:ext>
            </a:extLst>
          </p:cNvPr>
          <p:cNvSpPr/>
          <p:nvPr userDrawn="1"/>
        </p:nvSpPr>
        <p:spPr>
          <a:xfrm>
            <a:off x="500270" y="487680"/>
            <a:ext cx="6482080" cy="5902960"/>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AA12F5E6-EC22-5E10-94FB-5E546A7B9123}"/>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495630" y="477518"/>
            <a:ext cx="6482079" cy="5913121"/>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8036952" y="477518"/>
            <a:ext cx="3829465" cy="2693887"/>
          </a:xfrm>
          <a:noFill/>
          <a:effectLst/>
        </p:spPr>
        <p:txBody>
          <a:bodyPr anchor="b"/>
          <a:lstStyle>
            <a:lvl1pPr algn="l">
              <a:defRPr sz="3600" spc="0" baseline="0">
                <a:solidFill>
                  <a:schemeClr val="accent1">
                    <a:lumMod val="50000"/>
                  </a:schemeClr>
                </a:solidFill>
                <a:effectLst/>
              </a:defRPr>
            </a:lvl1pPr>
          </a:lstStyle>
          <a:p>
            <a:r>
              <a:rPr lang="en-US"/>
              <a:t>Click to add title</a:t>
            </a:r>
          </a:p>
        </p:txBody>
      </p:sp>
      <p:sp>
        <p:nvSpPr>
          <p:cNvPr id="13" name="Table Placeholder 12">
            <a:extLst>
              <a:ext uri="{FF2B5EF4-FFF2-40B4-BE49-F238E27FC236}">
                <a16:creationId xmlns:a16="http://schemas.microsoft.com/office/drawing/2014/main" id="{14BBA88A-FAA8-CE13-2A76-BF8B014AE343}"/>
              </a:ext>
            </a:extLst>
          </p:cNvPr>
          <p:cNvSpPr>
            <a:spLocks noGrp="1"/>
          </p:cNvSpPr>
          <p:nvPr>
            <p:ph type="tbl" sz="quarter" idx="11"/>
          </p:nvPr>
        </p:nvSpPr>
        <p:spPr>
          <a:xfrm>
            <a:off x="952500" y="909638"/>
            <a:ext cx="5578475" cy="5038725"/>
          </a:xfrm>
        </p:spPr>
        <p:txBody>
          <a:bodyPr anchor="t"/>
          <a:lstStyle>
            <a:lvl1pPr marL="0" indent="0" algn="ctr">
              <a:buNone/>
              <a:defRPr/>
            </a:lvl1pPr>
          </a:lstStyle>
          <a:p>
            <a:r>
              <a:rPr lang="en-US"/>
              <a:t>Click icon to add table</a:t>
            </a:r>
          </a:p>
        </p:txBody>
      </p:sp>
      <p:sp>
        <p:nvSpPr>
          <p:cNvPr id="5" name="Content Placeholder 9">
            <a:extLst>
              <a:ext uri="{FF2B5EF4-FFF2-40B4-BE49-F238E27FC236}">
                <a16:creationId xmlns:a16="http://schemas.microsoft.com/office/drawing/2014/main" id="{0E96890F-0832-5087-193F-70CF33DEE0AD}"/>
              </a:ext>
            </a:extLst>
          </p:cNvPr>
          <p:cNvSpPr>
            <a:spLocks noGrp="1"/>
          </p:cNvSpPr>
          <p:nvPr>
            <p:ph sz="quarter" idx="10" hasCustomPrompt="1"/>
          </p:nvPr>
        </p:nvSpPr>
        <p:spPr>
          <a:xfrm>
            <a:off x="8036953" y="3449781"/>
            <a:ext cx="3829465" cy="2940860"/>
          </a:xfrm>
          <a:effectLst/>
        </p:spPr>
        <p:txBody>
          <a:bodyPr anchor="t"/>
          <a:lstStyle>
            <a:lvl1pPr marL="285750" indent="-28575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1pPr>
            <a:lvl2pPr marL="742950" indent="-28575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1430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16002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20574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5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176A3-24B8-086B-739F-2B3DCE8BE094}"/>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2666999" y="-2654300"/>
            <a:ext cx="6858000" cy="12166601"/>
          </a:xfrm>
          <a:prstGeom prst="rect">
            <a:avLst/>
          </a:prstGeom>
        </p:spPr>
      </p:pic>
      <p:sp>
        <p:nvSpPr>
          <p:cNvPr id="4" name="Rectangle 3">
            <a:extLst>
              <a:ext uri="{FF2B5EF4-FFF2-40B4-BE49-F238E27FC236}">
                <a16:creationId xmlns:a16="http://schemas.microsoft.com/office/drawing/2014/main" id="{BA96EFAA-0851-646A-8758-C20243901E54}"/>
              </a:ext>
              <a:ext uri="{C183D7F6-B498-43B3-948B-1728B52AA6E4}">
                <adec:decorative xmlns:adec="http://schemas.microsoft.com/office/drawing/2017/decorative" val="1"/>
              </a:ext>
            </a:extLst>
          </p:cNvPr>
          <p:cNvSpPr/>
          <p:nvPr userDrawn="1"/>
        </p:nvSpPr>
        <p:spPr>
          <a:xfrm>
            <a:off x="381000" y="422551"/>
            <a:ext cx="11424920"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488373" y="571501"/>
            <a:ext cx="11139054" cy="1028699"/>
          </a:xfrm>
          <a:effectLst/>
        </p:spPr>
        <p:txBody>
          <a:bodyPr anchor="ctr"/>
          <a:lstStyle>
            <a:lvl1pPr algn="ctr">
              <a:defRPr sz="3600" spc="0" baseline="0">
                <a:solidFill>
                  <a:schemeClr val="tx1"/>
                </a:solidFill>
                <a:effectLst/>
              </a:defRPr>
            </a:lvl1pPr>
          </a:lstStyle>
          <a:p>
            <a:r>
              <a:rPr lang="en-US"/>
              <a:t>Click to add title</a:t>
            </a:r>
          </a:p>
        </p:txBody>
      </p:sp>
      <p:sp>
        <p:nvSpPr>
          <p:cNvPr id="11" name="Table Placeholder 10">
            <a:extLst>
              <a:ext uri="{FF2B5EF4-FFF2-40B4-BE49-F238E27FC236}">
                <a16:creationId xmlns:a16="http://schemas.microsoft.com/office/drawing/2014/main" id="{E10735F5-6B7D-348D-AC70-8BC10CB5F70A}"/>
              </a:ext>
            </a:extLst>
          </p:cNvPr>
          <p:cNvSpPr>
            <a:spLocks noGrp="1"/>
          </p:cNvSpPr>
          <p:nvPr>
            <p:ph type="tbl" sz="quarter" idx="10"/>
          </p:nvPr>
        </p:nvSpPr>
        <p:spPr>
          <a:xfrm>
            <a:off x="838200" y="1860550"/>
            <a:ext cx="10515600" cy="4198938"/>
          </a:xfrm>
        </p:spPr>
        <p:txBody>
          <a:bodyPr anchor="t"/>
          <a:lstStyle>
            <a:lvl1pPr marL="0" indent="0" algn="ctr">
              <a:buNone/>
              <a:defRPr/>
            </a:lvl1pPr>
          </a:lstStyle>
          <a:p>
            <a:r>
              <a:rPr lang="en-US"/>
              <a:t>Click icon to add table</a:t>
            </a:r>
          </a:p>
        </p:txBody>
      </p:sp>
    </p:spTree>
    <p:extLst>
      <p:ext uri="{BB962C8B-B14F-4D97-AF65-F5344CB8AC3E}">
        <p14:creationId xmlns:p14="http://schemas.microsoft.com/office/powerpoint/2010/main" val="51478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DAFCA1-BDD9-1108-8F95-E3FC1A7935C1}"/>
              </a:ext>
              <a:ext uri="{C183D7F6-B498-43B3-948B-1728B52AA6E4}">
                <adec:decorative xmlns:adec="http://schemas.microsoft.com/office/drawing/2017/decorative" val="1"/>
              </a:ext>
            </a:extLst>
          </p:cNvPr>
          <p:cNvGrpSpPr/>
          <p:nvPr userDrawn="1"/>
        </p:nvGrpSpPr>
        <p:grpSpPr>
          <a:xfrm rot="10800000">
            <a:off x="0" y="0"/>
            <a:ext cx="11532896" cy="6858000"/>
            <a:chOff x="659106" y="0"/>
            <a:chExt cx="11532896" cy="6858000"/>
          </a:xfrm>
        </p:grpSpPr>
        <p:sp>
          <p:nvSpPr>
            <p:cNvPr id="3" name="Rectangle 2">
              <a:extLst>
                <a:ext uri="{FF2B5EF4-FFF2-40B4-BE49-F238E27FC236}">
                  <a16:creationId xmlns:a16="http://schemas.microsoft.com/office/drawing/2014/main" id="{E4BFDB24-6BE4-2FC0-F772-DC1DE926E485}"/>
                </a:ext>
              </a:extLst>
            </p:cNvPr>
            <p:cNvSpPr/>
            <p:nvPr/>
          </p:nvSpPr>
          <p:spPr>
            <a:xfrm>
              <a:off x="5995086" y="0"/>
              <a:ext cx="6196916" cy="6858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Graphic 3">
              <a:extLst>
                <a:ext uri="{FF2B5EF4-FFF2-40B4-BE49-F238E27FC236}">
                  <a16:creationId xmlns:a16="http://schemas.microsoft.com/office/drawing/2014/main" id="{131EABEA-AB8A-5E4C-A6DD-8F32B70E90A3}"/>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3" t="-388" r="-1" b="-254"/>
            <a:stretch/>
          </p:blipFill>
          <p:spPr>
            <a:xfrm flipH="1">
              <a:off x="659106" y="1956391"/>
              <a:ext cx="4878094" cy="2780414"/>
            </a:xfrm>
            <a:prstGeom prst="rect">
              <a:avLst/>
            </a:prstGeom>
          </p:spPr>
        </p:pic>
        <p:sp>
          <p:nvSpPr>
            <p:cNvPr id="5" name="Rectangle 4">
              <a:extLst>
                <a:ext uri="{FF2B5EF4-FFF2-40B4-BE49-F238E27FC236}">
                  <a16:creationId xmlns:a16="http://schemas.microsoft.com/office/drawing/2014/main" id="{D2279AAC-0D81-D3CD-3F0F-E8CEE0F56D43}"/>
                </a:ext>
              </a:extLst>
            </p:cNvPr>
            <p:cNvSpPr/>
            <p:nvPr/>
          </p:nvSpPr>
          <p:spPr>
            <a:xfrm>
              <a:off x="1328303" y="776532"/>
              <a:ext cx="3434316" cy="501821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617542" y="132080"/>
            <a:ext cx="4928894" cy="6507711"/>
          </a:xfrm>
          <a:noFill/>
          <a:effectLst/>
        </p:spPr>
        <p:txBody>
          <a:bodyPr anchor="ctr"/>
          <a:lstStyle>
            <a:lvl1pPr algn="ctr">
              <a:defRPr sz="3600" spc="0" baseline="0">
                <a:solidFill>
                  <a:schemeClr val="accent1">
                    <a:lumMod val="50000"/>
                  </a:schemeClr>
                </a:solidFill>
                <a:effectLst/>
              </a:defRPr>
            </a:lvl1pPr>
          </a:lstStyle>
          <a:p>
            <a:r>
              <a:rPr lang="en-US"/>
              <a:t>Click to add title</a:t>
            </a:r>
          </a:p>
        </p:txBody>
      </p:sp>
      <p:sp>
        <p:nvSpPr>
          <p:cNvPr id="11" name="Picture Placeholder 10">
            <a:extLst>
              <a:ext uri="{FF2B5EF4-FFF2-40B4-BE49-F238E27FC236}">
                <a16:creationId xmlns:a16="http://schemas.microsoft.com/office/drawing/2014/main" id="{E0720B2D-C199-57FA-9453-DBFB607BA983}"/>
              </a:ext>
            </a:extLst>
          </p:cNvPr>
          <p:cNvSpPr>
            <a:spLocks noGrp="1"/>
          </p:cNvSpPr>
          <p:nvPr>
            <p:ph type="pic" sz="quarter" idx="10"/>
          </p:nvPr>
        </p:nvSpPr>
        <p:spPr>
          <a:xfrm>
            <a:off x="7429500" y="992188"/>
            <a:ext cx="3425825" cy="5018087"/>
          </a:xfrm>
        </p:spPr>
        <p:txBody>
          <a:bodyPr anchor="t"/>
          <a:lstStyle>
            <a:lvl1pPr marL="0" indent="0" algn="ctr">
              <a:buNone/>
              <a:defRPr/>
            </a:lvl1pPr>
          </a:lstStyle>
          <a:p>
            <a:r>
              <a:rPr lang="en-US"/>
              <a:t>Click icon to add picture</a:t>
            </a:r>
          </a:p>
        </p:txBody>
      </p:sp>
    </p:spTree>
    <p:extLst>
      <p:ext uri="{BB962C8B-B14F-4D97-AF65-F5344CB8AC3E}">
        <p14:creationId xmlns:p14="http://schemas.microsoft.com/office/powerpoint/2010/main" val="212856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lumns">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1222B-29F6-BF2A-09DE-82F659638940}"/>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2666999" y="-2654300"/>
            <a:ext cx="6858000" cy="12166601"/>
          </a:xfrm>
          <a:prstGeom prst="rect">
            <a:avLst/>
          </a:prstGeom>
        </p:spPr>
      </p:pic>
      <p:sp>
        <p:nvSpPr>
          <p:cNvPr id="3" name="Rectangle 2">
            <a:extLst>
              <a:ext uri="{FF2B5EF4-FFF2-40B4-BE49-F238E27FC236}">
                <a16:creationId xmlns:a16="http://schemas.microsoft.com/office/drawing/2014/main" id="{B035F993-EADB-1C5A-7158-41E510B706E0}"/>
              </a:ext>
              <a:ext uri="{C183D7F6-B498-43B3-948B-1728B52AA6E4}">
                <adec:decorative xmlns:adec="http://schemas.microsoft.com/office/drawing/2017/decorative" val="1"/>
              </a:ext>
            </a:extLst>
          </p:cNvPr>
          <p:cNvSpPr/>
          <p:nvPr userDrawn="1"/>
        </p:nvSpPr>
        <p:spPr>
          <a:xfrm>
            <a:off x="381000" y="422551"/>
            <a:ext cx="11424920"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Rectangle 3">
            <a:extLst>
              <a:ext uri="{FF2B5EF4-FFF2-40B4-BE49-F238E27FC236}">
                <a16:creationId xmlns:a16="http://schemas.microsoft.com/office/drawing/2014/main" id="{AB12E34E-DBAF-BA5D-15D9-E69A05535785}"/>
              </a:ext>
              <a:ext uri="{C183D7F6-B498-43B3-948B-1728B52AA6E4}">
                <adec:decorative xmlns:adec="http://schemas.microsoft.com/office/drawing/2017/decorative" val="1"/>
              </a:ext>
            </a:extLst>
          </p:cNvPr>
          <p:cNvSpPr/>
          <p:nvPr userDrawn="1"/>
        </p:nvSpPr>
        <p:spPr>
          <a:xfrm>
            <a:off x="381000" y="1889759"/>
            <a:ext cx="11424920" cy="4542937"/>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529935" y="571499"/>
            <a:ext cx="11118274" cy="1154114"/>
          </a:xfrm>
          <a:noFill/>
          <a:effectLst/>
        </p:spPr>
        <p:txBody>
          <a:bodyPr anchor="ctr"/>
          <a:lstStyle>
            <a:lvl1pPr algn="ctr">
              <a:defRPr sz="3600" spc="0" baseline="0">
                <a:solidFill>
                  <a:schemeClr val="tx1"/>
                </a:solidFill>
                <a:effectLst/>
              </a:defRPr>
            </a:lvl1pPr>
          </a:lstStyle>
          <a:p>
            <a:r>
              <a:rPr lang="en-US"/>
              <a:t>Click to add title</a:t>
            </a:r>
          </a:p>
        </p:txBody>
      </p:sp>
      <p:sp>
        <p:nvSpPr>
          <p:cNvPr id="5" name="Content Placeholder 9">
            <a:extLst>
              <a:ext uri="{FF2B5EF4-FFF2-40B4-BE49-F238E27FC236}">
                <a16:creationId xmlns:a16="http://schemas.microsoft.com/office/drawing/2014/main" id="{0BF6A552-CE6A-3977-8507-74A1C4C4B5A0}"/>
              </a:ext>
            </a:extLst>
          </p:cNvPr>
          <p:cNvSpPr>
            <a:spLocks noGrp="1"/>
          </p:cNvSpPr>
          <p:nvPr>
            <p:ph sz="quarter" idx="17" hasCustomPrompt="1"/>
          </p:nvPr>
        </p:nvSpPr>
        <p:spPr>
          <a:xfrm>
            <a:off x="841667" y="2461056"/>
            <a:ext cx="3626424" cy="3721535"/>
          </a:xfrm>
          <a:effectLst/>
        </p:spPr>
        <p:txBody>
          <a:bodyPr anchor="t">
            <a:normAutofit/>
          </a:bodyPr>
          <a:lstStyle>
            <a:lvl1pPr marL="285750" indent="-285750">
              <a:lnSpc>
                <a:spcPct val="120000"/>
              </a:lnSpc>
              <a:spcBef>
                <a:spcPts val="600"/>
              </a:spcBef>
              <a:spcAft>
                <a:spcPts val="1200"/>
              </a:spcAft>
              <a:buClr>
                <a:schemeClr val="accent1">
                  <a:lumMod val="50000"/>
                </a:schemeClr>
              </a:buClr>
              <a:buFont typeface="Arial" panose="020B0604020202020204" pitchFamily="34" charset="0"/>
              <a:buChar char="•"/>
              <a:defRPr sz="1800">
                <a:solidFill>
                  <a:schemeClr val="accent1">
                    <a:lumMod val="50000"/>
                  </a:schemeClr>
                </a:solidFill>
              </a:defRPr>
            </a:lvl1pPr>
            <a:lvl2pPr marL="742950" indent="-285750">
              <a:lnSpc>
                <a:spcPct val="120000"/>
              </a:lnSpc>
              <a:spcAft>
                <a:spcPts val="1200"/>
              </a:spcAft>
              <a:buClr>
                <a:schemeClr val="accent1">
                  <a:lumMod val="50000"/>
                </a:schemeClr>
              </a:buClr>
              <a:buFont typeface="Arial" panose="020B0604020202020204" pitchFamily="34" charset="0"/>
              <a:buChar char="•"/>
              <a:defRPr sz="1600">
                <a:solidFill>
                  <a:schemeClr val="accent1">
                    <a:lumMod val="50000"/>
                  </a:schemeClr>
                </a:solidFill>
              </a:defRPr>
            </a:lvl2pPr>
            <a:lvl3pPr marL="1143000" indent="-228600">
              <a:lnSpc>
                <a:spcPct val="120000"/>
              </a:lnSpc>
              <a:spcAft>
                <a:spcPts val="1200"/>
              </a:spcAft>
              <a:buClr>
                <a:schemeClr val="accent1">
                  <a:lumMod val="50000"/>
                </a:schemeClr>
              </a:buClr>
              <a:buFont typeface="Arial" panose="020B0604020202020204" pitchFamily="34" charset="0"/>
              <a:buChar char="•"/>
              <a:defRPr sz="1400">
                <a:solidFill>
                  <a:schemeClr val="accent1">
                    <a:lumMod val="50000"/>
                  </a:schemeClr>
                </a:solidFill>
              </a:defRPr>
            </a:lvl3pPr>
            <a:lvl4pPr marL="1600200" indent="-228600">
              <a:lnSpc>
                <a:spcPct val="120000"/>
              </a:lnSpc>
              <a:spcAft>
                <a:spcPts val="1200"/>
              </a:spcAft>
              <a:buClr>
                <a:schemeClr val="accent1">
                  <a:lumMod val="50000"/>
                </a:schemeClr>
              </a:buClr>
              <a:buFont typeface="Arial" panose="020B0604020202020204" pitchFamily="34" charset="0"/>
              <a:buChar char="•"/>
              <a:defRPr sz="1200">
                <a:solidFill>
                  <a:schemeClr val="accent1">
                    <a:lumMod val="50000"/>
                  </a:schemeClr>
                </a:solidFill>
              </a:defRPr>
            </a:lvl4pPr>
            <a:lvl5pPr marL="2057400" indent="-228600">
              <a:lnSpc>
                <a:spcPct val="120000"/>
              </a:lnSpc>
              <a:spcAft>
                <a:spcPts val="1200"/>
              </a:spcAft>
              <a:buClr>
                <a:schemeClr val="accent1">
                  <a:lumMod val="50000"/>
                </a:schemeClr>
              </a:buClr>
              <a:buFont typeface="Arial" panose="020B0604020202020204" pitchFamily="34" charset="0"/>
              <a:buChar char="•"/>
              <a:defRPr sz="1200">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9">
            <a:extLst>
              <a:ext uri="{FF2B5EF4-FFF2-40B4-BE49-F238E27FC236}">
                <a16:creationId xmlns:a16="http://schemas.microsoft.com/office/drawing/2014/main" id="{4C80689F-A123-F6D7-2AA8-9166317EF424}"/>
              </a:ext>
            </a:extLst>
          </p:cNvPr>
          <p:cNvSpPr>
            <a:spLocks noGrp="1"/>
          </p:cNvSpPr>
          <p:nvPr>
            <p:ph sz="quarter" idx="18" hasCustomPrompt="1"/>
          </p:nvPr>
        </p:nvSpPr>
        <p:spPr>
          <a:xfrm>
            <a:off x="5995282" y="2440275"/>
            <a:ext cx="5164553" cy="3721534"/>
          </a:xfrm>
          <a:effectLst/>
        </p:spPr>
        <p:txBody>
          <a:bodyPr anchor="t">
            <a:normAutofit/>
          </a:bodyPr>
          <a:lstStyle>
            <a:lvl1pPr marL="342900" indent="-342900">
              <a:lnSpc>
                <a:spcPct val="120000"/>
              </a:lnSpc>
              <a:spcBef>
                <a:spcPts val="600"/>
              </a:spcBef>
              <a:spcAft>
                <a:spcPts val="600"/>
              </a:spcAft>
              <a:buClr>
                <a:schemeClr val="accent1">
                  <a:lumMod val="50000"/>
                </a:schemeClr>
              </a:buClr>
              <a:buFont typeface="+mj-lt"/>
              <a:buAutoNum type="arabicPeriod"/>
              <a:defRPr sz="1800" b="1">
                <a:solidFill>
                  <a:schemeClr val="accent1">
                    <a:lumMod val="50000"/>
                  </a:schemeClr>
                </a:solidFill>
              </a:defRPr>
            </a:lvl1pPr>
            <a:lvl2pPr marL="347472" indent="0">
              <a:lnSpc>
                <a:spcPct val="120000"/>
              </a:lnSpc>
              <a:spcBef>
                <a:spcPts val="0"/>
              </a:spcBef>
              <a:spcAft>
                <a:spcPts val="600"/>
              </a:spcAft>
              <a:buClr>
                <a:schemeClr val="accent1">
                  <a:lumMod val="50000"/>
                </a:schemeClr>
              </a:buClr>
              <a:buNone/>
              <a:defRPr sz="1800">
                <a:solidFill>
                  <a:schemeClr val="accent1">
                    <a:lumMod val="50000"/>
                  </a:schemeClr>
                </a:solidFill>
              </a:defRPr>
            </a:lvl2pPr>
            <a:lvl3pPr marL="914400" indent="0">
              <a:lnSpc>
                <a:spcPct val="120000"/>
              </a:lnSpc>
              <a:spcAft>
                <a:spcPts val="600"/>
              </a:spcAft>
              <a:buClr>
                <a:schemeClr val="accent1">
                  <a:lumMod val="50000"/>
                </a:schemeClr>
              </a:buClr>
              <a:buNone/>
              <a:defRPr sz="1800">
                <a:solidFill>
                  <a:schemeClr val="accent1">
                    <a:lumMod val="50000"/>
                  </a:schemeClr>
                </a:solidFill>
              </a:defRPr>
            </a:lvl3pPr>
            <a:lvl4pPr marL="1371600" indent="0">
              <a:lnSpc>
                <a:spcPct val="120000"/>
              </a:lnSpc>
              <a:spcAft>
                <a:spcPts val="600"/>
              </a:spcAft>
              <a:buClr>
                <a:schemeClr val="accent1">
                  <a:lumMod val="50000"/>
                </a:schemeClr>
              </a:buClr>
              <a:buNone/>
              <a:defRPr sz="1800">
                <a:solidFill>
                  <a:schemeClr val="accent1">
                    <a:lumMod val="50000"/>
                  </a:schemeClr>
                </a:solidFill>
              </a:defRPr>
            </a:lvl4pPr>
            <a:lvl5pPr marL="1828800" indent="0">
              <a:lnSpc>
                <a:spcPct val="120000"/>
              </a:lnSpc>
              <a:spcAft>
                <a:spcPts val="600"/>
              </a:spcAft>
              <a:buClr>
                <a:schemeClr val="accent1">
                  <a:lumMod val="50000"/>
                </a:schemeClr>
              </a:buClr>
              <a:buNone/>
              <a:defRPr sz="1800">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35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
    <p:bg>
      <p:bgPr>
        <a:solidFill>
          <a:schemeClr val="accent1">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F4DCF8-BA15-AB79-2D14-040F5A063B79}"/>
              </a:ext>
              <a:ext uri="{C183D7F6-B498-43B3-948B-1728B52AA6E4}">
                <adec:decorative xmlns:adec="http://schemas.microsoft.com/office/drawing/2017/decorative" val="1"/>
              </a:ext>
            </a:extLst>
          </p:cNvPr>
          <p:cNvSpPr/>
          <p:nvPr userDrawn="1"/>
        </p:nvSpPr>
        <p:spPr>
          <a:xfrm>
            <a:off x="435935" y="414670"/>
            <a:ext cx="11320130" cy="6018027"/>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5ED22DD7-291D-E347-8A4C-07E31E681333}"/>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3092299" y="-2231063"/>
            <a:ext cx="6007395" cy="11320129"/>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770660" y="1017858"/>
            <a:ext cx="10650681" cy="2719255"/>
          </a:xfrm>
          <a:noFill/>
          <a:effectLst/>
        </p:spPr>
        <p:txBody>
          <a:bodyPr anchor="b"/>
          <a:lstStyle>
            <a:lvl1pPr algn="ctr">
              <a:defRPr sz="7200" spc="-300" baseline="0">
                <a:solidFill>
                  <a:schemeClr val="accent4">
                    <a:lumMod val="60000"/>
                    <a:lumOff val="40000"/>
                  </a:schemeClr>
                </a:solidFill>
                <a:effectLst/>
              </a:defRPr>
            </a:lvl1pPr>
          </a:lstStyle>
          <a:p>
            <a:r>
              <a:rPr lang="en-US"/>
              <a:t>Click to add title</a:t>
            </a:r>
          </a:p>
        </p:txBody>
      </p:sp>
      <p:sp>
        <p:nvSpPr>
          <p:cNvPr id="7" name="Text Placeholder 6">
            <a:extLst>
              <a:ext uri="{FF2B5EF4-FFF2-40B4-BE49-F238E27FC236}">
                <a16:creationId xmlns:a16="http://schemas.microsoft.com/office/drawing/2014/main" id="{5D0FE23B-34E3-BAAF-E01D-BE221B4A94EF}"/>
              </a:ext>
            </a:extLst>
          </p:cNvPr>
          <p:cNvSpPr>
            <a:spLocks noGrp="1"/>
          </p:cNvSpPr>
          <p:nvPr>
            <p:ph type="body" sz="quarter" idx="14" hasCustomPrompt="1"/>
          </p:nvPr>
        </p:nvSpPr>
        <p:spPr>
          <a:xfrm>
            <a:off x="770660" y="4042066"/>
            <a:ext cx="10650681" cy="2296843"/>
          </a:xfrm>
          <a:effectLst/>
        </p:spPr>
        <p:txBody>
          <a:bodyPr anchor="t"/>
          <a:lstStyle>
            <a:lvl1pPr marL="0" indent="0" algn="ctr">
              <a:lnSpc>
                <a:spcPct val="120000"/>
              </a:lnSpc>
              <a:spcBef>
                <a:spcPts val="0"/>
              </a:spcBef>
              <a:spcAft>
                <a:spcPts val="0"/>
              </a:spcAft>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275615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DBC817-DA57-A518-5544-0D3B819C7062}"/>
              </a:ext>
              <a:ext uri="{C183D7F6-B498-43B3-948B-1728B52AA6E4}">
                <adec:decorative xmlns:adec="http://schemas.microsoft.com/office/drawing/2017/decorative" val="1"/>
              </a:ext>
            </a:extLst>
          </p:cNvPr>
          <p:cNvSpPr/>
          <p:nvPr userDrawn="1"/>
        </p:nvSpPr>
        <p:spPr>
          <a:xfrm>
            <a:off x="435935" y="414670"/>
            <a:ext cx="11320130" cy="6018027"/>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 name="Graphic 9">
            <a:extLst>
              <a:ext uri="{FF2B5EF4-FFF2-40B4-BE49-F238E27FC236}">
                <a16:creationId xmlns:a16="http://schemas.microsoft.com/office/drawing/2014/main" id="{4873FFF3-C7B6-C678-1B03-17FBD0D5ACE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174" y="425303"/>
            <a:ext cx="5379242" cy="5983435"/>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944217" y="924167"/>
            <a:ext cx="4383156" cy="5009322"/>
          </a:xfrm>
          <a:solidFill>
            <a:schemeClr val="accent1">
              <a:lumMod val="50000"/>
            </a:schemeClr>
          </a:solidFill>
          <a:effectLst>
            <a:outerShdw blurRad="254000" dist="50800" dir="2700000" algn="ctr" rotWithShape="0">
              <a:prstClr val="black">
                <a:alpha val="25000"/>
              </a:prstClr>
            </a:outerShdw>
          </a:effectLst>
        </p:spPr>
        <p:txBody>
          <a:bodyPr anchor="ctr"/>
          <a:lstStyle>
            <a:lvl1pPr algn="ctr">
              <a:defRPr sz="3600" spc="0" baseline="0">
                <a:solidFill>
                  <a:schemeClr val="tx1"/>
                </a:solidFill>
                <a:effectLst/>
              </a:defRPr>
            </a:lvl1pPr>
          </a:lstStyle>
          <a:p>
            <a:r>
              <a:rPr lang="en-US"/>
              <a:t>Click to add title</a:t>
            </a:r>
          </a:p>
        </p:txBody>
      </p:sp>
      <p:sp>
        <p:nvSpPr>
          <p:cNvPr id="7" name="Text Placeholder 6">
            <a:extLst>
              <a:ext uri="{FF2B5EF4-FFF2-40B4-BE49-F238E27FC236}">
                <a16:creationId xmlns:a16="http://schemas.microsoft.com/office/drawing/2014/main" id="{5D0FE23B-34E3-BAAF-E01D-BE221B4A94EF}"/>
              </a:ext>
            </a:extLst>
          </p:cNvPr>
          <p:cNvSpPr>
            <a:spLocks noGrp="1"/>
          </p:cNvSpPr>
          <p:nvPr>
            <p:ph type="body" sz="quarter" idx="14" hasCustomPrompt="1"/>
          </p:nvPr>
        </p:nvSpPr>
        <p:spPr>
          <a:xfrm>
            <a:off x="6400800" y="924512"/>
            <a:ext cx="4750904" cy="5008977"/>
          </a:xfrm>
        </p:spPr>
        <p:txBody>
          <a:bodyPr/>
          <a:lstStyle>
            <a:lvl1pPr marL="0" indent="0">
              <a:buNone/>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543050" indent="-171450">
              <a:buFont typeface="Arial" panose="020B0604020202020204" pitchFamily="34" charset="0"/>
              <a:buChar char="•"/>
              <a:defRPr/>
            </a:lvl4pPr>
            <a:lvl5pPr marL="2000250" indent="-171450">
              <a:buFont typeface="Arial" panose="020B0604020202020204" pitchFamily="34" charset="0"/>
              <a:buChar cha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0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05E210-05B5-5EA1-C778-30BB3A4942D5}"/>
              </a:ext>
              <a:ext uri="{C183D7F6-B498-43B3-948B-1728B52AA6E4}">
                <adec:decorative xmlns:adec="http://schemas.microsoft.com/office/drawing/2017/decorative" val="1"/>
              </a:ext>
            </a:extLst>
          </p:cNvPr>
          <p:cNvSpPr/>
          <p:nvPr userDrawn="1"/>
        </p:nvSpPr>
        <p:spPr>
          <a:xfrm>
            <a:off x="435935" y="419987"/>
            <a:ext cx="11320130" cy="6018027"/>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28792193-1165-3487-6FB9-133CB518CE35}"/>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3090924" y="-2235006"/>
            <a:ext cx="6010147" cy="11320132"/>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810001" y="1741064"/>
            <a:ext cx="10571998" cy="1928264"/>
          </a:xfrm>
          <a:ln>
            <a:noFill/>
          </a:ln>
          <a:effectLst/>
        </p:spPr>
        <p:txBody>
          <a:bodyPr/>
          <a:lstStyle>
            <a:lvl1pPr algn="ctr">
              <a:defRPr sz="3600" spc="0" baseline="0">
                <a:ln>
                  <a:noFill/>
                </a:ln>
                <a:solidFill>
                  <a:schemeClr val="accent4">
                    <a:lumMod val="60000"/>
                    <a:lumOff val="40000"/>
                  </a:schemeClr>
                </a:solidFill>
                <a:effectLst/>
              </a:defRPr>
            </a:lvl1pPr>
          </a:lstStyle>
          <a:p>
            <a:r>
              <a:rPr lang="en-US"/>
              <a:t>Click to add title</a:t>
            </a:r>
          </a:p>
        </p:txBody>
      </p:sp>
      <p:sp>
        <p:nvSpPr>
          <p:cNvPr id="3" name="Subtitle 2"/>
          <p:cNvSpPr>
            <a:spLocks noGrp="1"/>
          </p:cNvSpPr>
          <p:nvPr>
            <p:ph type="subTitle" idx="1" hasCustomPrompt="1"/>
          </p:nvPr>
        </p:nvSpPr>
        <p:spPr>
          <a:xfrm>
            <a:off x="810000" y="3694102"/>
            <a:ext cx="10572000" cy="896468"/>
          </a:xfrm>
          <a:effectLst/>
        </p:spPr>
        <p:txBody>
          <a:bodyPr anchor="ctr">
            <a:normAutofit/>
          </a:bodyPr>
          <a:lstStyle>
            <a:lvl1pPr marL="0" indent="0" algn="ctr">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379680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1">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905615-9FD2-EBB3-89AB-555B373EBBEB}"/>
              </a:ext>
              <a:ext uri="{C183D7F6-B498-43B3-948B-1728B52AA6E4}">
                <adec:decorative xmlns:adec="http://schemas.microsoft.com/office/drawing/2017/decorative" val="1"/>
              </a:ext>
            </a:extLst>
          </p:cNvPr>
          <p:cNvSpPr/>
          <p:nvPr userDrawn="1"/>
        </p:nvSpPr>
        <p:spPr>
          <a:xfrm>
            <a:off x="4623955" y="414670"/>
            <a:ext cx="7132110" cy="6018027"/>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E2B638DB-3E00-7F4B-D4B7-9D7F0905639D}"/>
              </a:ext>
              <a:ext uri="{C183D7F6-B498-43B3-948B-1728B52AA6E4}">
                <adec:decorative xmlns:adec="http://schemas.microsoft.com/office/drawing/2017/decorative" val="1"/>
              </a:ext>
            </a:extLst>
          </p:cNvPr>
          <p:cNvSpPr/>
          <p:nvPr userDrawn="1"/>
        </p:nvSpPr>
        <p:spPr>
          <a:xfrm>
            <a:off x="440459" y="420624"/>
            <a:ext cx="4183496" cy="6016752"/>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0EED07-CDD5-9244-28FA-5195E67951C1}"/>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435934" y="422551"/>
            <a:ext cx="4183495" cy="6010146"/>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550717" y="924339"/>
            <a:ext cx="3990110" cy="5009322"/>
          </a:xfrm>
          <a:noFill/>
          <a:effectLst/>
        </p:spPr>
        <p:txBody>
          <a:bodyPr anchor="ctr"/>
          <a:lstStyle>
            <a:lvl1pPr algn="ctr">
              <a:defRPr sz="3600" spc="0" baseline="0">
                <a:solidFill>
                  <a:schemeClr val="tx1"/>
                </a:solidFill>
                <a:effectLst/>
              </a:defRPr>
            </a:lvl1pPr>
          </a:lstStyle>
          <a:p>
            <a:r>
              <a:rPr lang="en-US"/>
              <a:t>Click to add title</a:t>
            </a:r>
          </a:p>
        </p:txBody>
      </p:sp>
      <p:sp>
        <p:nvSpPr>
          <p:cNvPr id="3" name="Content Placeholder 9">
            <a:extLst>
              <a:ext uri="{FF2B5EF4-FFF2-40B4-BE49-F238E27FC236}">
                <a16:creationId xmlns:a16="http://schemas.microsoft.com/office/drawing/2014/main" id="{B5AB4E8D-8B32-8B00-8152-856C592BAB39}"/>
              </a:ext>
            </a:extLst>
          </p:cNvPr>
          <p:cNvSpPr>
            <a:spLocks noGrp="1"/>
          </p:cNvSpPr>
          <p:nvPr>
            <p:ph sz="quarter" idx="10" hasCustomPrompt="1"/>
          </p:nvPr>
        </p:nvSpPr>
        <p:spPr>
          <a:xfrm>
            <a:off x="5346793" y="924340"/>
            <a:ext cx="5684373" cy="5009322"/>
          </a:xfrm>
          <a:effectLst/>
        </p:spPr>
        <p:txBody>
          <a:bodyPr lIns="0" rIns="0" anchor="ctr"/>
          <a:lstStyle>
            <a:lvl1pPr marL="0" indent="0">
              <a:lnSpc>
                <a:spcPct val="150000"/>
              </a:lnSpc>
              <a:spcBef>
                <a:spcPts val="0"/>
              </a:spcBef>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1pPr>
            <a:lvl2pPr marL="4572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2pPr>
            <a:lvl3pPr marL="9144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3pPr>
            <a:lvl4pPr marL="13716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4pPr>
            <a:lvl5pPr marL="1828800" indent="0">
              <a:lnSpc>
                <a:spcPct val="150000"/>
              </a:lnSpc>
              <a:spcAft>
                <a:spcPts val="0"/>
              </a:spcAft>
              <a:buClr>
                <a:schemeClr val="accent1">
                  <a:lumMod val="50000"/>
                </a:schemeClr>
              </a:buClr>
              <a:buFont typeface="Arial" panose="020B0604020202020204" pitchFamily="34" charset="0"/>
              <a:buNone/>
              <a:defRPr>
                <a:ln>
                  <a:noFill/>
                </a:ln>
                <a:solidFill>
                  <a:schemeClr val="accent1">
                    <a:lumMod val="50000"/>
                  </a:schemeClr>
                </a:solidFill>
                <a:effectLs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89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3">
    <p:bg>
      <p:bgPr>
        <a:solidFill>
          <a:schemeClr val="accent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A700F-42CA-D7A9-D709-C0017521B294}"/>
              </a:ext>
              <a:ext uri="{C183D7F6-B498-43B3-948B-1728B52AA6E4}">
                <adec:decorative xmlns:adec="http://schemas.microsoft.com/office/drawing/2017/decorative" val="1"/>
              </a:ext>
            </a:extLst>
          </p:cNvPr>
          <p:cNvSpPr/>
          <p:nvPr userDrawn="1"/>
        </p:nvSpPr>
        <p:spPr>
          <a:xfrm>
            <a:off x="435935" y="414670"/>
            <a:ext cx="11320130" cy="6018027"/>
          </a:xfrm>
          <a:prstGeom prst="rect">
            <a:avLst/>
          </a:prstGeom>
          <a:solidFill>
            <a:srgbClr val="F9E0B9"/>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Graphic 7">
            <a:extLst>
              <a:ext uri="{FF2B5EF4-FFF2-40B4-BE49-F238E27FC236}">
                <a16:creationId xmlns:a16="http://schemas.microsoft.com/office/drawing/2014/main" id="{961DA139-D8FD-A752-758D-4F836DFB252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3" t="-388" r="-1" b="-254"/>
          <a:stretch/>
        </p:blipFill>
        <p:spPr>
          <a:xfrm rot="16200000" flipH="1">
            <a:off x="210940" y="1589892"/>
            <a:ext cx="5245922" cy="3667583"/>
          </a:xfrm>
          <a:prstGeom prst="rect">
            <a:avLst/>
          </a:prstGeom>
        </p:spPr>
      </p:pic>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5485516" y="1433219"/>
            <a:ext cx="5695102" cy="2092049"/>
          </a:xfrm>
          <a:noFill/>
          <a:effectLst/>
        </p:spPr>
        <p:txBody>
          <a:bodyPr anchor="b"/>
          <a:lstStyle>
            <a:lvl1pPr algn="ctr">
              <a:defRPr sz="3600" spc="0" baseline="0">
                <a:solidFill>
                  <a:schemeClr val="accent1">
                    <a:lumMod val="50000"/>
                  </a:schemeClr>
                </a:solidFill>
                <a:effectLst/>
              </a:defRPr>
            </a:lvl1pPr>
          </a:lstStyle>
          <a:p>
            <a:r>
              <a:rPr lang="en-US"/>
              <a:t>Click to add title</a:t>
            </a:r>
          </a:p>
        </p:txBody>
      </p:sp>
      <p:sp>
        <p:nvSpPr>
          <p:cNvPr id="7" name="Picture Placeholder 6">
            <a:extLst>
              <a:ext uri="{FF2B5EF4-FFF2-40B4-BE49-F238E27FC236}">
                <a16:creationId xmlns:a16="http://schemas.microsoft.com/office/drawing/2014/main" id="{C96F37D4-7152-EA75-8D7D-D8F7D6DD9C4C}"/>
              </a:ext>
            </a:extLst>
          </p:cNvPr>
          <p:cNvSpPr>
            <a:spLocks noGrp="1"/>
          </p:cNvSpPr>
          <p:nvPr>
            <p:ph type="pic" sz="quarter" idx="11"/>
          </p:nvPr>
        </p:nvSpPr>
        <p:spPr>
          <a:xfrm>
            <a:off x="1350099" y="1974707"/>
            <a:ext cx="2907792" cy="2907792"/>
          </a:xfrm>
          <a:solidFill>
            <a:srgbClr val="F9E0B9"/>
          </a:solidFill>
          <a:effectLst/>
        </p:spPr>
        <p:txBody>
          <a:bodyPr anchor="t"/>
          <a:lstStyle>
            <a:lvl1pPr marL="0" indent="0" algn="ctr">
              <a:buNone/>
              <a:defRPr>
                <a:solidFill>
                  <a:schemeClr val="accent1">
                    <a:lumMod val="50000"/>
                  </a:schemeClr>
                </a:solidFill>
              </a:defRPr>
            </a:lvl1pPr>
          </a:lstStyle>
          <a:p>
            <a:r>
              <a:rPr lang="en-US"/>
              <a:t>Click icon to add picture</a:t>
            </a:r>
          </a:p>
        </p:txBody>
      </p:sp>
      <p:sp>
        <p:nvSpPr>
          <p:cNvPr id="3" name="Content Placeholder 9">
            <a:extLst>
              <a:ext uri="{FF2B5EF4-FFF2-40B4-BE49-F238E27FC236}">
                <a16:creationId xmlns:a16="http://schemas.microsoft.com/office/drawing/2014/main" id="{AFBE5B12-0D10-DA99-093A-2C4FB738B21C}"/>
              </a:ext>
            </a:extLst>
          </p:cNvPr>
          <p:cNvSpPr>
            <a:spLocks noGrp="1"/>
          </p:cNvSpPr>
          <p:nvPr>
            <p:ph sz="quarter" idx="10" hasCustomPrompt="1"/>
          </p:nvPr>
        </p:nvSpPr>
        <p:spPr>
          <a:xfrm>
            <a:off x="5496789" y="3525268"/>
            <a:ext cx="5683829" cy="2595429"/>
          </a:xfrm>
          <a:effectLst/>
        </p:spPr>
        <p:txBody>
          <a:bodyPr anchor="t"/>
          <a:lstStyle>
            <a:lvl1pPr marL="0" indent="0" algn="ctr">
              <a:lnSpc>
                <a:spcPct val="150000"/>
              </a:lnSpc>
              <a:spcBef>
                <a:spcPts val="0"/>
              </a:spcBef>
              <a:buNone/>
              <a:defRPr b="1">
                <a:solidFill>
                  <a:schemeClr val="accent1">
                    <a:lumMod val="50000"/>
                  </a:schemeClr>
                </a:solidFill>
              </a:defRPr>
            </a:lvl1pPr>
            <a:lvl2pPr algn="ctr">
              <a:buClr>
                <a:schemeClr val="accent1">
                  <a:lumMod val="50000"/>
                </a:schemeClr>
              </a:buClr>
              <a:defRPr>
                <a:solidFill>
                  <a:schemeClr val="accent1">
                    <a:lumMod val="50000"/>
                  </a:schemeClr>
                </a:solidFill>
              </a:defRPr>
            </a:lvl2pPr>
            <a:lvl3pPr algn="ctr">
              <a:buClr>
                <a:schemeClr val="accent1">
                  <a:lumMod val="50000"/>
                </a:schemeClr>
              </a:buClr>
              <a:defRPr>
                <a:solidFill>
                  <a:schemeClr val="accent1">
                    <a:lumMod val="50000"/>
                  </a:schemeClr>
                </a:solidFill>
              </a:defRPr>
            </a:lvl3pPr>
            <a:lvl4pPr algn="ctr">
              <a:buClr>
                <a:schemeClr val="accent1">
                  <a:lumMod val="50000"/>
                </a:schemeClr>
              </a:buClr>
              <a:defRPr>
                <a:solidFill>
                  <a:schemeClr val="accent1">
                    <a:lumMod val="50000"/>
                  </a:schemeClr>
                </a:solidFill>
              </a:defRPr>
            </a:lvl4pPr>
            <a:lvl5pPr algn="ctr">
              <a:buClr>
                <a:schemeClr val="accent1">
                  <a:lumMod val="50000"/>
                </a:schemeClr>
              </a:buClr>
              <a:defRPr>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88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1D7C89-8451-1944-C2B3-53AADAC99A01}"/>
              </a:ext>
              <a:ext uri="{C183D7F6-B498-43B3-948B-1728B52AA6E4}">
                <adec:decorative xmlns:adec="http://schemas.microsoft.com/office/drawing/2017/decorative" val="1"/>
              </a:ext>
            </a:extLst>
          </p:cNvPr>
          <p:cNvSpPr/>
          <p:nvPr userDrawn="1"/>
        </p:nvSpPr>
        <p:spPr>
          <a:xfrm>
            <a:off x="411678" y="422551"/>
            <a:ext cx="4223822" cy="6010146"/>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D26B15EB-5194-C74B-F881-D3DCBE854272}"/>
              </a:ext>
              <a:ext uri="{C183D7F6-B498-43B3-948B-1728B52AA6E4}">
                <adec:decorative xmlns:adec="http://schemas.microsoft.com/office/drawing/2017/decorative" val="1"/>
              </a:ext>
            </a:extLst>
          </p:cNvPr>
          <p:cNvSpPr/>
          <p:nvPr userDrawn="1"/>
        </p:nvSpPr>
        <p:spPr>
          <a:xfrm>
            <a:off x="4635499" y="422551"/>
            <a:ext cx="7144823"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529935" y="633845"/>
            <a:ext cx="3990110" cy="2192482"/>
          </a:xfrm>
          <a:noFill/>
          <a:effectLst/>
        </p:spPr>
        <p:txBody>
          <a:bodyPr anchor="ctr"/>
          <a:lstStyle>
            <a:lvl1pPr algn="ctr">
              <a:defRPr sz="3600" spc="0" baseline="0">
                <a:solidFill>
                  <a:schemeClr val="accent1">
                    <a:lumMod val="50000"/>
                  </a:schemeClr>
                </a:solidFill>
                <a:effectLst/>
              </a:defRPr>
            </a:lvl1pPr>
          </a:lstStyle>
          <a:p>
            <a:r>
              <a:rPr lang="en-US"/>
              <a:t>Click to add title</a:t>
            </a:r>
          </a:p>
        </p:txBody>
      </p:sp>
      <p:sp>
        <p:nvSpPr>
          <p:cNvPr id="7" name="Content Placeholder 6">
            <a:extLst>
              <a:ext uri="{FF2B5EF4-FFF2-40B4-BE49-F238E27FC236}">
                <a16:creationId xmlns:a16="http://schemas.microsoft.com/office/drawing/2014/main" id="{B15614EF-4CFA-2D69-0F78-9D7409E2337E}"/>
              </a:ext>
            </a:extLst>
          </p:cNvPr>
          <p:cNvSpPr>
            <a:spLocks noGrp="1"/>
          </p:cNvSpPr>
          <p:nvPr>
            <p:ph sz="quarter" idx="11" hasCustomPrompt="1"/>
          </p:nvPr>
        </p:nvSpPr>
        <p:spPr>
          <a:xfrm>
            <a:off x="747423" y="3174531"/>
            <a:ext cx="3772622" cy="3122360"/>
          </a:xfrm>
          <a:effectLst/>
        </p:spPr>
        <p:txBody>
          <a:bodyPr rIns="274320" anchor="t"/>
          <a:lstStyle>
            <a:lvl1pPr marL="283464" indent="-283464">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1pPr>
            <a:lvl2pPr marL="742950" indent="-28575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143000" indent="-2286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1600200" indent="-2286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2057400" indent="-228600">
              <a:lnSpc>
                <a:spcPct val="150000"/>
              </a:lnSpc>
              <a:spcBef>
                <a:spcPts val="0"/>
              </a:spcBef>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7D6637B-A7C5-34FF-5B51-32392DAEABB2}"/>
              </a:ext>
            </a:extLst>
          </p:cNvPr>
          <p:cNvSpPr>
            <a:spLocks noGrp="1"/>
          </p:cNvSpPr>
          <p:nvPr>
            <p:ph sz="quarter" idx="10" hasCustomPrompt="1"/>
          </p:nvPr>
        </p:nvSpPr>
        <p:spPr>
          <a:xfrm>
            <a:off x="5237732" y="946205"/>
            <a:ext cx="5971020" cy="5161655"/>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80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2">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E625C-F0A4-564D-CEE2-6B3595CEB038}"/>
              </a:ext>
              <a:ext uri="{C183D7F6-B498-43B3-948B-1728B52AA6E4}">
                <adec:decorative xmlns:adec="http://schemas.microsoft.com/office/drawing/2017/decorative" val="1"/>
              </a:ext>
            </a:extLst>
          </p:cNvPr>
          <p:cNvSpPr/>
          <p:nvPr userDrawn="1"/>
        </p:nvSpPr>
        <p:spPr>
          <a:xfrm>
            <a:off x="5961889" y="0"/>
            <a:ext cx="6230111" cy="6858000"/>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997EA3E-49E5-518D-63DB-0BD43D3ACFCD}"/>
              </a:ext>
            </a:extLst>
          </p:cNvPr>
          <p:cNvSpPr>
            <a:spLocks noGrp="1"/>
          </p:cNvSpPr>
          <p:nvPr>
            <p:ph type="title"/>
          </p:nvPr>
        </p:nvSpPr>
        <p:spPr>
          <a:xfrm>
            <a:off x="6577445" y="157637"/>
            <a:ext cx="4851694" cy="2190705"/>
          </a:xfrm>
          <a:noFill/>
          <a:effectLst/>
        </p:spPr>
        <p:txBody>
          <a:bodyPr anchor="b"/>
          <a:lstStyle>
            <a:lvl1pPr algn="l">
              <a:defRPr sz="3600" spc="0" baseline="0">
                <a:solidFill>
                  <a:schemeClr val="accent1">
                    <a:lumMod val="50000"/>
                  </a:schemeClr>
                </a:solidFill>
                <a:effectLst/>
              </a:defRPr>
            </a:lvl1pPr>
          </a:lstStyle>
          <a:p>
            <a:endParaRPr lang="en-US"/>
          </a:p>
        </p:txBody>
      </p:sp>
      <p:sp>
        <p:nvSpPr>
          <p:cNvPr id="3" name="Rectangle 2">
            <a:extLst>
              <a:ext uri="{FF2B5EF4-FFF2-40B4-BE49-F238E27FC236}">
                <a16:creationId xmlns:a16="http://schemas.microsoft.com/office/drawing/2014/main" id="{BB4D8C78-00C3-F3D7-17C3-F1667E463E12}"/>
              </a:ext>
              <a:ext uri="{C183D7F6-B498-43B3-948B-1728B52AA6E4}">
                <adec:decorative xmlns:adec="http://schemas.microsoft.com/office/drawing/2017/decorative" val="1"/>
              </a:ext>
            </a:extLst>
          </p:cNvPr>
          <p:cNvSpPr/>
          <p:nvPr userDrawn="1"/>
        </p:nvSpPr>
        <p:spPr>
          <a:xfrm>
            <a:off x="380999" y="422551"/>
            <a:ext cx="5124893" cy="6010146"/>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c</a:t>
            </a:r>
          </a:p>
        </p:txBody>
      </p:sp>
      <p:pic>
        <p:nvPicPr>
          <p:cNvPr id="4" name="Graphic 3">
            <a:extLst>
              <a:ext uri="{FF2B5EF4-FFF2-40B4-BE49-F238E27FC236}">
                <a16:creationId xmlns:a16="http://schemas.microsoft.com/office/drawing/2014/main" id="{F13E61FD-F54A-5F86-FCED-3BD4C8AA42E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53" t="-388" r="-1" b="-254"/>
          <a:stretch/>
        </p:blipFill>
        <p:spPr>
          <a:xfrm flipH="1">
            <a:off x="659106" y="3429000"/>
            <a:ext cx="4589830" cy="2780414"/>
          </a:xfrm>
          <a:prstGeom prst="rect">
            <a:avLst/>
          </a:prstGeom>
        </p:spPr>
      </p:pic>
      <p:sp>
        <p:nvSpPr>
          <p:cNvPr id="6" name="Rectangle 5">
            <a:extLst>
              <a:ext uri="{FF2B5EF4-FFF2-40B4-BE49-F238E27FC236}">
                <a16:creationId xmlns:a16="http://schemas.microsoft.com/office/drawing/2014/main" id="{A9F0290F-2D31-F9FB-AD35-B76947AF146F}"/>
              </a:ext>
              <a:ext uri="{C183D7F6-B498-43B3-948B-1728B52AA6E4}">
                <adec:decorative xmlns:adec="http://schemas.microsoft.com/office/drawing/2017/decorative" val="1"/>
              </a:ext>
            </a:extLst>
          </p:cNvPr>
          <p:cNvSpPr/>
          <p:nvPr userDrawn="1"/>
        </p:nvSpPr>
        <p:spPr>
          <a:xfrm>
            <a:off x="1236863" y="776532"/>
            <a:ext cx="3434316" cy="501821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7347A5B6-0F99-C044-C209-F3190EEFA371}"/>
              </a:ext>
            </a:extLst>
          </p:cNvPr>
          <p:cNvSpPr>
            <a:spLocks noGrp="1"/>
          </p:cNvSpPr>
          <p:nvPr>
            <p:ph type="pic" sz="quarter" idx="11"/>
          </p:nvPr>
        </p:nvSpPr>
        <p:spPr>
          <a:xfrm>
            <a:off x="1236663" y="776288"/>
            <a:ext cx="3433762" cy="5018087"/>
          </a:xfrm>
        </p:spPr>
        <p:txBody>
          <a:bodyPr anchor="t"/>
          <a:lstStyle>
            <a:lvl1pPr marL="0" indent="0" algn="ctr">
              <a:buNone/>
              <a:defRPr/>
            </a:lvl1pPr>
          </a:lstStyle>
          <a:p>
            <a:r>
              <a:rPr lang="en-US"/>
              <a:t>Click icon to add picture</a:t>
            </a:r>
          </a:p>
        </p:txBody>
      </p:sp>
      <p:sp>
        <p:nvSpPr>
          <p:cNvPr id="5" name="Content Placeholder 9">
            <a:extLst>
              <a:ext uri="{FF2B5EF4-FFF2-40B4-BE49-F238E27FC236}">
                <a16:creationId xmlns:a16="http://schemas.microsoft.com/office/drawing/2014/main" id="{0E96890F-0832-5087-193F-70CF33DEE0AD}"/>
              </a:ext>
            </a:extLst>
          </p:cNvPr>
          <p:cNvSpPr>
            <a:spLocks noGrp="1"/>
          </p:cNvSpPr>
          <p:nvPr>
            <p:ph sz="quarter" idx="10" hasCustomPrompt="1"/>
          </p:nvPr>
        </p:nvSpPr>
        <p:spPr>
          <a:xfrm>
            <a:off x="6592615" y="2505979"/>
            <a:ext cx="4837385" cy="3926717"/>
          </a:xfrm>
          <a:effectLst/>
        </p:spPr>
        <p:txBody>
          <a:bodyPr anchor="t"/>
          <a:lstStyle>
            <a:lvl1pPr marL="0" indent="0">
              <a:lnSpc>
                <a:spcPct val="150000"/>
              </a:lnSpc>
              <a:spcBef>
                <a:spcPts val="0"/>
              </a:spcBef>
              <a:spcAft>
                <a:spcPts val="0"/>
              </a:spcAft>
              <a:buClr>
                <a:schemeClr val="accent1">
                  <a:lumMod val="50000"/>
                </a:schemeClr>
              </a:buClr>
              <a:buFont typeface="Arial" panose="020B0604020202020204" pitchFamily="34" charset="0"/>
              <a:buNone/>
              <a:defRPr>
                <a:solidFill>
                  <a:schemeClr val="accent1">
                    <a:lumMod val="50000"/>
                  </a:schemeClr>
                </a:solidFill>
              </a:defRPr>
            </a:lvl1pPr>
            <a:lvl2pPr marL="742950" indent="-28575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2pPr>
            <a:lvl3pPr marL="11430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3pPr>
            <a:lvl4pPr marL="16002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4pPr>
            <a:lvl5pPr marL="2057400" indent="-228600">
              <a:lnSpc>
                <a:spcPct val="150000"/>
              </a:lnSpc>
              <a:spcAft>
                <a:spcPts val="0"/>
              </a:spcAft>
              <a:buClr>
                <a:schemeClr val="accent1">
                  <a:lumMod val="50000"/>
                </a:schemeClr>
              </a:buClr>
              <a:buFont typeface="Arial" panose="020B0604020202020204" pitchFamily="34" charset="0"/>
              <a:buChar char="•"/>
              <a:defRPr>
                <a:solidFill>
                  <a:schemeClr val="accent1">
                    <a:lumMod val="50000"/>
                  </a:schemeClr>
                </a:solidFill>
              </a:defRPr>
            </a:lvl5pPr>
          </a:lstStyle>
          <a:p>
            <a:pPr marL="285750" marR="0" lvl="0" indent="-285750" algn="l" defTabSz="457200" rtl="0" eaLnBrk="1" fontAlgn="auto" latinLnBrk="0" hangingPunct="1">
              <a:lnSpc>
                <a:spcPct val="150000"/>
              </a:lnSpc>
              <a:spcBef>
                <a:spcPts val="0"/>
              </a:spcBef>
              <a:spcAft>
                <a:spcPts val="0"/>
              </a:spcAft>
              <a:buClr>
                <a:schemeClr val="accent1">
                  <a:lumMod val="50000"/>
                </a:schemeClr>
              </a:buClr>
              <a:buSzTx/>
              <a:buFont typeface="Arial" panose="020B0604020202020204" pitchFamily="34" charset="0"/>
              <a:buChar char="•"/>
              <a:tabLst/>
              <a:defRPr/>
            </a:pPr>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12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4">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DB3CB-355C-968A-7F5F-71E0350408BA}"/>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10800000">
            <a:off x="-2" y="0"/>
            <a:ext cx="12192001" cy="6858000"/>
          </a:xfrm>
          <a:prstGeom prst="rect">
            <a:avLst/>
          </a:prstGeom>
        </p:spPr>
      </p:pic>
      <p:sp>
        <p:nvSpPr>
          <p:cNvPr id="2" name="Rectangle 1">
            <a:extLst>
              <a:ext uri="{FF2B5EF4-FFF2-40B4-BE49-F238E27FC236}">
                <a16:creationId xmlns:a16="http://schemas.microsoft.com/office/drawing/2014/main" id="{281D7C89-8451-1944-C2B3-53AADAC99A01}"/>
              </a:ext>
              <a:ext uri="{C183D7F6-B498-43B3-948B-1728B52AA6E4}">
                <adec:decorative xmlns:adec="http://schemas.microsoft.com/office/drawing/2017/decorative" val="1"/>
              </a:ext>
            </a:extLst>
          </p:cNvPr>
          <p:cNvSpPr/>
          <p:nvPr userDrawn="1"/>
        </p:nvSpPr>
        <p:spPr>
          <a:xfrm>
            <a:off x="411678" y="422551"/>
            <a:ext cx="4223822" cy="6010146"/>
          </a:xfrm>
          <a:prstGeom prst="rect">
            <a:avLst/>
          </a:prstGeom>
          <a:solidFill>
            <a:schemeClr val="accent4">
              <a:lumMod val="40000"/>
              <a:lumOff val="6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D26B15EB-5194-C74B-F881-D3DCBE854272}"/>
              </a:ext>
              <a:ext uri="{C183D7F6-B498-43B3-948B-1728B52AA6E4}">
                <adec:decorative xmlns:adec="http://schemas.microsoft.com/office/drawing/2017/decorative" val="1"/>
              </a:ext>
            </a:extLst>
          </p:cNvPr>
          <p:cNvSpPr/>
          <p:nvPr userDrawn="1"/>
        </p:nvSpPr>
        <p:spPr>
          <a:xfrm>
            <a:off x="4635499" y="422551"/>
            <a:ext cx="7144823"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529935" y="924339"/>
            <a:ext cx="3990110" cy="5009322"/>
          </a:xfrm>
          <a:noFill/>
          <a:effectLst/>
        </p:spPr>
        <p:txBody>
          <a:bodyPr anchor="ctr"/>
          <a:lstStyle>
            <a:lvl1pPr algn="ctr">
              <a:defRPr sz="3600" spc="0" baseline="0">
                <a:solidFill>
                  <a:schemeClr val="accent1">
                    <a:lumMod val="50000"/>
                  </a:schemeClr>
                </a:solidFill>
                <a:effectLst/>
              </a:defRPr>
            </a:lvl1pPr>
          </a:lstStyle>
          <a:p>
            <a:r>
              <a:rPr lang="en-US"/>
              <a:t>Click to add title</a:t>
            </a:r>
          </a:p>
        </p:txBody>
      </p:sp>
      <p:sp>
        <p:nvSpPr>
          <p:cNvPr id="10" name="Content Placeholder 9">
            <a:extLst>
              <a:ext uri="{FF2B5EF4-FFF2-40B4-BE49-F238E27FC236}">
                <a16:creationId xmlns:a16="http://schemas.microsoft.com/office/drawing/2014/main" id="{77D6637B-A7C5-34FF-5B51-32392DAEABB2}"/>
              </a:ext>
            </a:extLst>
          </p:cNvPr>
          <p:cNvSpPr>
            <a:spLocks noGrp="1"/>
          </p:cNvSpPr>
          <p:nvPr>
            <p:ph sz="quarter" idx="10" hasCustomPrompt="1"/>
          </p:nvPr>
        </p:nvSpPr>
        <p:spPr>
          <a:xfrm>
            <a:off x="5153836" y="1371602"/>
            <a:ext cx="6177309" cy="1953489"/>
          </a:xfrm>
          <a:effectLst/>
        </p:spPr>
        <p:txBody>
          <a:bodyPr anchor="t"/>
          <a:lstStyle>
            <a:lvl1pPr marL="283464" indent="-283464">
              <a:lnSpc>
                <a:spcPct val="120000"/>
              </a:lnSpc>
              <a:spcBef>
                <a:spcPts val="0"/>
              </a:spcBef>
              <a:spcAft>
                <a:spcPts val="0"/>
              </a:spcAft>
              <a:buClr>
                <a:schemeClr val="tx1"/>
              </a:buClr>
              <a:buFont typeface="Arial" panose="020B0604020202020204" pitchFamily="34" charset="0"/>
              <a:buChar char="•"/>
              <a:defRPr/>
            </a:lvl1pPr>
            <a:lvl2pPr marL="742950" indent="-285750">
              <a:lnSpc>
                <a:spcPct val="120000"/>
              </a:lnSpc>
              <a:spcBef>
                <a:spcPts val="0"/>
              </a:spcBef>
              <a:spcAft>
                <a:spcPts val="0"/>
              </a:spcAft>
              <a:buClr>
                <a:schemeClr val="tx1"/>
              </a:buClr>
              <a:buFont typeface="Arial" panose="020B0604020202020204" pitchFamily="34" charset="0"/>
              <a:buChar char="•"/>
              <a:defRPr/>
            </a:lvl2pPr>
            <a:lvl3pPr marL="1143000" indent="-228600">
              <a:lnSpc>
                <a:spcPct val="120000"/>
              </a:lnSpc>
              <a:spcBef>
                <a:spcPts val="0"/>
              </a:spcBef>
              <a:spcAft>
                <a:spcPts val="0"/>
              </a:spcAft>
              <a:buClr>
                <a:schemeClr val="tx1"/>
              </a:buClr>
              <a:buFont typeface="Arial" panose="020B0604020202020204" pitchFamily="34" charset="0"/>
              <a:buChar char="•"/>
              <a:defRPr/>
            </a:lvl3pPr>
            <a:lvl4pPr marL="1600200" indent="-228600">
              <a:lnSpc>
                <a:spcPct val="120000"/>
              </a:lnSpc>
              <a:spcBef>
                <a:spcPts val="0"/>
              </a:spcBef>
              <a:spcAft>
                <a:spcPts val="0"/>
              </a:spcAft>
              <a:buClr>
                <a:schemeClr val="tx1"/>
              </a:buClr>
              <a:buFont typeface="Arial" panose="020B0604020202020204" pitchFamily="34" charset="0"/>
              <a:buChar char="•"/>
              <a:defRPr/>
            </a:lvl4pPr>
            <a:lvl5pPr marL="2057400" indent="-228600">
              <a:lnSpc>
                <a:spcPct val="120000"/>
              </a:lnSpc>
              <a:spcBef>
                <a:spcPts val="0"/>
              </a:spcBef>
              <a:spcAft>
                <a:spcPts val="0"/>
              </a:spcAft>
              <a:buClr>
                <a:schemeClr val="tx1"/>
              </a:buClr>
              <a:buFont typeface="Arial" panose="020B0604020202020204" pitchFamily="34" charset="0"/>
              <a:buChar cha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087279F-936E-0F41-B533-7990D668D7CF}"/>
              </a:ext>
              <a:ext uri="{C183D7F6-B498-43B3-948B-1728B52AA6E4}">
                <adec:decorative xmlns:adec="http://schemas.microsoft.com/office/drawing/2017/decorative" val="1"/>
              </a:ext>
            </a:extLst>
          </p:cNvPr>
          <p:cNvCxnSpPr>
            <a:cxnSpLocks/>
          </p:cNvCxnSpPr>
          <p:nvPr userDrawn="1"/>
        </p:nvCxnSpPr>
        <p:spPr>
          <a:xfrm>
            <a:off x="5153836" y="3446156"/>
            <a:ext cx="6177309" cy="0"/>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9">
            <a:extLst>
              <a:ext uri="{FF2B5EF4-FFF2-40B4-BE49-F238E27FC236}">
                <a16:creationId xmlns:a16="http://schemas.microsoft.com/office/drawing/2014/main" id="{CDD03AA1-6D53-FEB1-9B22-57C1066DA336}"/>
              </a:ext>
            </a:extLst>
          </p:cNvPr>
          <p:cNvSpPr>
            <a:spLocks noGrp="1"/>
          </p:cNvSpPr>
          <p:nvPr>
            <p:ph sz="quarter" idx="11" hasCustomPrompt="1"/>
          </p:nvPr>
        </p:nvSpPr>
        <p:spPr>
          <a:xfrm>
            <a:off x="5153836" y="3745924"/>
            <a:ext cx="6177309" cy="2238918"/>
          </a:xfrm>
          <a:effectLst/>
        </p:spPr>
        <p:txBody>
          <a:bodyPr anchor="t"/>
          <a:lstStyle>
            <a:lvl1pPr marL="283464" indent="-283464">
              <a:lnSpc>
                <a:spcPct val="120000"/>
              </a:lnSpc>
              <a:spcBef>
                <a:spcPts val="0"/>
              </a:spcBef>
              <a:spcAft>
                <a:spcPts val="0"/>
              </a:spcAft>
              <a:buClr>
                <a:schemeClr val="tx1"/>
              </a:buClr>
              <a:buFont typeface="Arial" panose="020B0604020202020204" pitchFamily="34" charset="0"/>
              <a:buChar char="•"/>
              <a:defRPr/>
            </a:lvl1pPr>
            <a:lvl2pPr marL="742950" indent="-285750">
              <a:lnSpc>
                <a:spcPct val="120000"/>
              </a:lnSpc>
              <a:spcBef>
                <a:spcPts val="0"/>
              </a:spcBef>
              <a:spcAft>
                <a:spcPts val="0"/>
              </a:spcAft>
              <a:buClr>
                <a:schemeClr val="tx1"/>
              </a:buClr>
              <a:buFont typeface="Arial" panose="020B0604020202020204" pitchFamily="34" charset="0"/>
              <a:buChar char="•"/>
              <a:defRPr/>
            </a:lvl2pPr>
            <a:lvl3pPr marL="1143000" indent="-228600">
              <a:lnSpc>
                <a:spcPct val="120000"/>
              </a:lnSpc>
              <a:spcBef>
                <a:spcPts val="0"/>
              </a:spcBef>
              <a:spcAft>
                <a:spcPts val="0"/>
              </a:spcAft>
              <a:buClr>
                <a:schemeClr val="tx1"/>
              </a:buClr>
              <a:buFont typeface="Arial" panose="020B0604020202020204" pitchFamily="34" charset="0"/>
              <a:buChar char="•"/>
              <a:defRPr/>
            </a:lvl3pPr>
            <a:lvl4pPr marL="1600200" indent="-228600">
              <a:lnSpc>
                <a:spcPct val="120000"/>
              </a:lnSpc>
              <a:spcBef>
                <a:spcPts val="0"/>
              </a:spcBef>
              <a:spcAft>
                <a:spcPts val="0"/>
              </a:spcAft>
              <a:buClr>
                <a:schemeClr val="tx1"/>
              </a:buClr>
              <a:buFont typeface="Arial" panose="020B0604020202020204" pitchFamily="34" charset="0"/>
              <a:buChar char="•"/>
              <a:defRPr/>
            </a:lvl4pPr>
            <a:lvl5pPr marL="2057400" indent="-228600">
              <a:lnSpc>
                <a:spcPct val="120000"/>
              </a:lnSpc>
              <a:spcBef>
                <a:spcPts val="0"/>
              </a:spcBef>
              <a:spcAft>
                <a:spcPts val="0"/>
              </a:spcAft>
              <a:buClr>
                <a:schemeClr val="tx1"/>
              </a:buClr>
              <a:buFont typeface="Arial" panose="020B0604020202020204" pitchFamily="34" charset="0"/>
              <a:buChar cha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176A3-24B8-086B-739F-2B3DCE8BE094}"/>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rot="5400000">
            <a:off x="2666999" y="-2654300"/>
            <a:ext cx="6858000" cy="12166601"/>
          </a:xfrm>
          <a:prstGeom prst="rect">
            <a:avLst/>
          </a:prstGeom>
        </p:spPr>
      </p:pic>
      <p:sp>
        <p:nvSpPr>
          <p:cNvPr id="4" name="Rectangle 3">
            <a:extLst>
              <a:ext uri="{FF2B5EF4-FFF2-40B4-BE49-F238E27FC236}">
                <a16:creationId xmlns:a16="http://schemas.microsoft.com/office/drawing/2014/main" id="{BA96EFAA-0851-646A-8758-C20243901E54}"/>
              </a:ext>
              <a:ext uri="{C183D7F6-B498-43B3-948B-1728B52AA6E4}">
                <adec:decorative xmlns:adec="http://schemas.microsoft.com/office/drawing/2017/decorative" val="1"/>
              </a:ext>
            </a:extLst>
          </p:cNvPr>
          <p:cNvSpPr/>
          <p:nvPr userDrawn="1"/>
        </p:nvSpPr>
        <p:spPr>
          <a:xfrm>
            <a:off x="381000" y="422551"/>
            <a:ext cx="11424920" cy="6010146"/>
          </a:xfrm>
          <a:prstGeom prst="rect">
            <a:avLst/>
          </a:prstGeom>
          <a:solidFill>
            <a:schemeClr val="accent1">
              <a:lumMod val="50000"/>
            </a:schemeClr>
          </a:solidFill>
          <a:ln>
            <a:noFill/>
          </a:ln>
          <a:effectLst>
            <a:outerShdw blurRad="254000" dist="50800" dir="2700000" algn="tl"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5997EA3E-49E5-518D-63DB-0BD43D3ACFCD}"/>
              </a:ext>
            </a:extLst>
          </p:cNvPr>
          <p:cNvSpPr>
            <a:spLocks noGrp="1"/>
          </p:cNvSpPr>
          <p:nvPr>
            <p:ph type="title" hasCustomPrompt="1"/>
          </p:nvPr>
        </p:nvSpPr>
        <p:spPr>
          <a:xfrm>
            <a:off x="810001" y="685800"/>
            <a:ext cx="10571998" cy="2983528"/>
          </a:xfrm>
          <a:effectLst/>
        </p:spPr>
        <p:txBody>
          <a:bodyPr/>
          <a:lstStyle>
            <a:lvl1pPr algn="ctr">
              <a:defRPr sz="3600" spc="0" baseline="0">
                <a:solidFill>
                  <a:schemeClr val="accent4">
                    <a:lumMod val="60000"/>
                    <a:lumOff val="40000"/>
                  </a:schemeClr>
                </a:solidFill>
                <a:effectLst/>
              </a:defRPr>
            </a:lvl1pPr>
          </a:lstStyle>
          <a:p>
            <a:r>
              <a:rPr lang="en-US"/>
              <a:t>Click to add title</a:t>
            </a:r>
          </a:p>
        </p:txBody>
      </p:sp>
    </p:spTree>
    <p:extLst>
      <p:ext uri="{BB962C8B-B14F-4D97-AF65-F5344CB8AC3E}">
        <p14:creationId xmlns:p14="http://schemas.microsoft.com/office/powerpoint/2010/main" val="3312709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86F7BD38-A805-4B2C-9BDF-D56E94387879}" type="datetime1">
              <a:rPr lang="en-US" smtClean="0"/>
              <a:t>5/30/2024</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tx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96640316"/>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sldNum="0" hdr="0" ftr="0" dt="0"/>
  <p:txStyles>
    <p:titleStyle>
      <a:lvl1pPr algn="l" defTabSz="457200" rtl="0" eaLnBrk="1" latinLnBrk="0" hangingPunct="1">
        <a:spcBef>
          <a:spcPct val="0"/>
        </a:spcBef>
        <a:buNone/>
        <a:defRPr sz="4000" b="1" kern="1200" baseline="0">
          <a:ln>
            <a:noFill/>
          </a:ln>
          <a:solidFill>
            <a:srgbClr val="FEFEFE"/>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1"/>
        </a:buClr>
        <a:buFont typeface="Arial" panose="020B0604020202020204" pitchFamily="34" charset="0"/>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1"/>
        </a:buClr>
        <a:buFont typeface="Arial" panose="020B0604020202020204" pitchFamily="34" charset="0"/>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62A4-2E4B-23FB-9F8B-D54C0F90A08A}"/>
              </a:ext>
            </a:extLst>
          </p:cNvPr>
          <p:cNvSpPr>
            <a:spLocks noGrp="1"/>
          </p:cNvSpPr>
          <p:nvPr>
            <p:ph type="title"/>
          </p:nvPr>
        </p:nvSpPr>
        <p:spPr>
          <a:xfrm>
            <a:off x="810001" y="982296"/>
            <a:ext cx="10571998" cy="3366198"/>
          </a:xfrm>
        </p:spPr>
        <p:txBody>
          <a:bodyPr/>
          <a:lstStyle/>
          <a:p>
            <a:pPr lvl="0"/>
            <a:r>
              <a:rPr lang="en-US" noProof="0"/>
              <a:t>Tahoe Career Compass</a:t>
            </a:r>
          </a:p>
        </p:txBody>
      </p:sp>
      <p:sp>
        <p:nvSpPr>
          <p:cNvPr id="3" name="TextBox 2">
            <a:extLst>
              <a:ext uri="{FF2B5EF4-FFF2-40B4-BE49-F238E27FC236}">
                <a16:creationId xmlns:a16="http://schemas.microsoft.com/office/drawing/2014/main" id="{CA74BE57-D39E-9778-C06E-1B0A82A8D151}"/>
              </a:ext>
            </a:extLst>
          </p:cNvPr>
          <p:cNvSpPr txBox="1"/>
          <p:nvPr/>
        </p:nvSpPr>
        <p:spPr>
          <a:xfrm>
            <a:off x="810002" y="5875704"/>
            <a:ext cx="10571997" cy="461665"/>
          </a:xfrm>
          <a:prstGeom prst="rect">
            <a:avLst/>
          </a:prstGeom>
          <a:noFill/>
        </p:spPr>
        <p:txBody>
          <a:bodyPr wrap="square" rtlCol="0">
            <a:spAutoFit/>
          </a:bodyPr>
          <a:lstStyle/>
          <a:p>
            <a:pPr algn="ctr"/>
            <a:r>
              <a:rPr lang="en-US" sz="2400"/>
              <a:t>Presented by: Cristina Munoz, Courtney Platt, and Heiko Mueller</a:t>
            </a:r>
          </a:p>
        </p:txBody>
      </p:sp>
      <p:pic>
        <p:nvPicPr>
          <p:cNvPr id="5" name="Picture 4" descr="A yellow star on a black background&#10;&#10;Description automatically generated">
            <a:extLst>
              <a:ext uri="{FF2B5EF4-FFF2-40B4-BE49-F238E27FC236}">
                <a16:creationId xmlns:a16="http://schemas.microsoft.com/office/drawing/2014/main" id="{3A2E9259-7E66-AA47-1F04-593C26A217D2}"/>
              </a:ext>
            </a:extLst>
          </p:cNvPr>
          <p:cNvPicPr>
            <a:picLocks noChangeAspect="1"/>
          </p:cNvPicPr>
          <p:nvPr/>
        </p:nvPicPr>
        <p:blipFill rotWithShape="1">
          <a:blip r:embed="rId3">
            <a:extLst>
              <a:ext uri="{28A0092B-C50C-407E-A947-70E740481C1C}">
                <a14:useLocalDpi xmlns:a14="http://schemas.microsoft.com/office/drawing/2010/main" val="0"/>
              </a:ext>
            </a:extLst>
          </a:blip>
          <a:srcRect l="41442" t="29785" r="41633" b="40476"/>
          <a:stretch/>
        </p:blipFill>
        <p:spPr>
          <a:xfrm>
            <a:off x="4740351" y="520631"/>
            <a:ext cx="2711297" cy="2679769"/>
          </a:xfrm>
          <a:prstGeom prst="rect">
            <a:avLst/>
          </a:prstGeom>
        </p:spPr>
      </p:pic>
      <p:sp>
        <p:nvSpPr>
          <p:cNvPr id="4" name="TextBox 3">
            <a:extLst>
              <a:ext uri="{FF2B5EF4-FFF2-40B4-BE49-F238E27FC236}">
                <a16:creationId xmlns:a16="http://schemas.microsoft.com/office/drawing/2014/main" id="{205FFC79-C86B-9CD1-7542-902659AE4346}"/>
              </a:ext>
            </a:extLst>
          </p:cNvPr>
          <p:cNvSpPr txBox="1"/>
          <p:nvPr/>
        </p:nvSpPr>
        <p:spPr>
          <a:xfrm>
            <a:off x="810000" y="4456216"/>
            <a:ext cx="10571997" cy="707886"/>
          </a:xfrm>
          <a:prstGeom prst="rect">
            <a:avLst/>
          </a:prstGeom>
          <a:noFill/>
        </p:spPr>
        <p:txBody>
          <a:bodyPr wrap="square" rtlCol="0">
            <a:spAutoFit/>
          </a:bodyPr>
          <a:lstStyle/>
          <a:p>
            <a:pPr algn="ctr"/>
            <a:r>
              <a:rPr lang="en-US" sz="4000" b="1"/>
              <a:t>Never Stop Excelling</a:t>
            </a:r>
          </a:p>
        </p:txBody>
      </p:sp>
    </p:spTree>
    <p:extLst>
      <p:ext uri="{BB962C8B-B14F-4D97-AF65-F5344CB8AC3E}">
        <p14:creationId xmlns:p14="http://schemas.microsoft.com/office/powerpoint/2010/main" val="251920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F17C7-EFB2-790A-200F-D9BF2626198F}"/>
              </a:ext>
            </a:extLst>
          </p:cNvPr>
          <p:cNvSpPr>
            <a:spLocks noGrp="1"/>
          </p:cNvSpPr>
          <p:nvPr>
            <p:ph type="body" sz="quarter" idx="14"/>
          </p:nvPr>
        </p:nvSpPr>
        <p:spPr/>
        <p:txBody>
          <a:bodyPr>
            <a:normAutofit/>
          </a:bodyPr>
          <a:lstStyle/>
          <a:p>
            <a:r>
              <a:rPr lang="en-US" noProof="0"/>
              <a:t>Implement personalized engagement strategies</a:t>
            </a:r>
            <a:r>
              <a:rPr lang="en-US"/>
              <a:t> with targeted Posters and a Video</a:t>
            </a:r>
            <a:endParaRPr lang="en-US" noProof="0"/>
          </a:p>
          <a:p>
            <a:r>
              <a:rPr lang="en-US" noProof="0"/>
              <a:t>Tailor campaigns </a:t>
            </a:r>
            <a:r>
              <a:rPr lang="en-US"/>
              <a:t>like Facebook ads., QR-codes, LinkedIn Video Add </a:t>
            </a:r>
            <a:r>
              <a:rPr lang="en-US" noProof="0"/>
              <a:t>to resonate with specific </a:t>
            </a:r>
            <a:r>
              <a:rPr lang="en-US"/>
              <a:t>demographics and fostering </a:t>
            </a:r>
            <a:r>
              <a:rPr lang="en-US" noProof="0"/>
              <a:t>a sense of relevance and connection</a:t>
            </a:r>
            <a:r>
              <a:rPr lang="en-US"/>
              <a:t> with a Graduation sticker</a:t>
            </a:r>
            <a:endParaRPr lang="en-US" noProof="0"/>
          </a:p>
          <a:p>
            <a:r>
              <a:rPr lang="en-US" noProof="0"/>
              <a:t>Collaborate with influencers and thought leaders to amplify our brand message</a:t>
            </a:r>
          </a:p>
        </p:txBody>
      </p:sp>
      <p:sp>
        <p:nvSpPr>
          <p:cNvPr id="5" name="Title 4">
            <a:extLst>
              <a:ext uri="{FF2B5EF4-FFF2-40B4-BE49-F238E27FC236}">
                <a16:creationId xmlns:a16="http://schemas.microsoft.com/office/drawing/2014/main" id="{08206B0E-018F-B46F-1855-7CE14CA22DC2}"/>
              </a:ext>
            </a:extLst>
          </p:cNvPr>
          <p:cNvSpPr>
            <a:spLocks noGrp="1"/>
          </p:cNvSpPr>
          <p:nvPr>
            <p:ph type="title"/>
          </p:nvPr>
        </p:nvSpPr>
        <p:spPr>
          <a:xfrm>
            <a:off x="1040296" y="924167"/>
            <a:ext cx="4383156" cy="5009322"/>
          </a:xfrm>
        </p:spPr>
        <p:txBody>
          <a:bodyPr/>
          <a:lstStyle/>
          <a:p>
            <a:r>
              <a:rPr lang="en-US" sz="4400"/>
              <a:t>Marketing Strategies </a:t>
            </a:r>
          </a:p>
        </p:txBody>
      </p:sp>
    </p:spTree>
    <p:extLst>
      <p:ext uri="{BB962C8B-B14F-4D97-AF65-F5344CB8AC3E}">
        <p14:creationId xmlns:p14="http://schemas.microsoft.com/office/powerpoint/2010/main" val="101441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ablet&#10;&#10;Description automatically generated">
            <a:extLst>
              <a:ext uri="{FF2B5EF4-FFF2-40B4-BE49-F238E27FC236}">
                <a16:creationId xmlns:a16="http://schemas.microsoft.com/office/drawing/2014/main" id="{F543B8CD-7158-C3DE-E258-6B074AB55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568" y="0"/>
            <a:ext cx="8180863" cy="6858000"/>
          </a:xfrm>
          <a:prstGeom prst="rect">
            <a:avLst/>
          </a:prstGeom>
        </p:spPr>
      </p:pic>
    </p:spTree>
    <p:extLst>
      <p:ext uri="{BB962C8B-B14F-4D97-AF65-F5344CB8AC3E}">
        <p14:creationId xmlns:p14="http://schemas.microsoft.com/office/powerpoint/2010/main" val="3657103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for a mentorship program&#10;&#10;Description automatically generated">
            <a:extLst>
              <a:ext uri="{FF2B5EF4-FFF2-40B4-BE49-F238E27FC236}">
                <a16:creationId xmlns:a16="http://schemas.microsoft.com/office/drawing/2014/main" id="{FA502F89-AAAC-F67D-ED7F-8390A0707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097" y="0"/>
            <a:ext cx="5297805" cy="6858000"/>
          </a:xfrm>
          <a:prstGeom prst="rect">
            <a:avLst/>
          </a:prstGeom>
        </p:spPr>
      </p:pic>
    </p:spTree>
    <p:extLst>
      <p:ext uri="{BB962C8B-B14F-4D97-AF65-F5344CB8AC3E}">
        <p14:creationId xmlns:p14="http://schemas.microsoft.com/office/powerpoint/2010/main" val="3573775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for a program launch&#10;&#10;Description automatically generated">
            <a:extLst>
              <a:ext uri="{FF2B5EF4-FFF2-40B4-BE49-F238E27FC236}">
                <a16:creationId xmlns:a16="http://schemas.microsoft.com/office/drawing/2014/main" id="{0956FC15-9AE8-05AA-BFDB-78789CDBEE47}"/>
              </a:ext>
            </a:extLst>
          </p:cNvPr>
          <p:cNvPicPr>
            <a:picLocks noChangeAspect="1"/>
          </p:cNvPicPr>
          <p:nvPr/>
        </p:nvPicPr>
        <p:blipFill>
          <a:blip r:embed="rId3"/>
          <a:stretch>
            <a:fillRect/>
          </a:stretch>
        </p:blipFill>
        <p:spPr>
          <a:xfrm>
            <a:off x="3666255" y="0"/>
            <a:ext cx="4859490" cy="6858000"/>
          </a:xfrm>
          <a:prstGeom prst="rect">
            <a:avLst/>
          </a:prstGeom>
        </p:spPr>
      </p:pic>
      <p:pic>
        <p:nvPicPr>
          <p:cNvPr id="4" name="Picture 3" descr="A yellow star on a black background&#10;&#10;Description automatically generated">
            <a:extLst>
              <a:ext uri="{FF2B5EF4-FFF2-40B4-BE49-F238E27FC236}">
                <a16:creationId xmlns:a16="http://schemas.microsoft.com/office/drawing/2014/main" id="{4960DB0B-9651-44F1-6914-76654FE8CC65}"/>
              </a:ext>
            </a:extLst>
          </p:cNvPr>
          <p:cNvPicPr>
            <a:picLocks noChangeAspect="1"/>
          </p:cNvPicPr>
          <p:nvPr/>
        </p:nvPicPr>
        <p:blipFill rotWithShape="1">
          <a:blip r:embed="rId4">
            <a:extLst>
              <a:ext uri="{28A0092B-C50C-407E-A947-70E740481C1C}">
                <a14:useLocalDpi xmlns:a14="http://schemas.microsoft.com/office/drawing/2010/main" val="0"/>
              </a:ext>
            </a:extLst>
          </a:blip>
          <a:srcRect l="41885" t="29617" r="40972" b="40034"/>
          <a:stretch/>
        </p:blipFill>
        <p:spPr>
          <a:xfrm>
            <a:off x="3666032" y="1263"/>
            <a:ext cx="650139" cy="642479"/>
          </a:xfrm>
          <a:prstGeom prst="rect">
            <a:avLst/>
          </a:prstGeom>
        </p:spPr>
      </p:pic>
    </p:spTree>
    <p:extLst>
      <p:ext uri="{BB962C8B-B14F-4D97-AF65-F5344CB8AC3E}">
        <p14:creationId xmlns:p14="http://schemas.microsoft.com/office/powerpoint/2010/main" val="43510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 with a tree and text&#10;&#10;Description automatically generated">
            <a:extLst>
              <a:ext uri="{FF2B5EF4-FFF2-40B4-BE49-F238E27FC236}">
                <a16:creationId xmlns:a16="http://schemas.microsoft.com/office/drawing/2014/main" id="{D3FF7C23-8E20-25CF-47A4-ABEAD91DB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456" y="400919"/>
            <a:ext cx="6056162" cy="6056162"/>
          </a:xfrm>
          <a:prstGeom prst="rect">
            <a:avLst/>
          </a:prstGeom>
        </p:spPr>
      </p:pic>
      <p:sp>
        <p:nvSpPr>
          <p:cNvPr id="14" name="TextBox 13">
            <a:extLst>
              <a:ext uri="{FF2B5EF4-FFF2-40B4-BE49-F238E27FC236}">
                <a16:creationId xmlns:a16="http://schemas.microsoft.com/office/drawing/2014/main" id="{9EFECBCF-705C-114B-4D12-046156FCD280}"/>
              </a:ext>
            </a:extLst>
          </p:cNvPr>
          <p:cNvSpPr txBox="1"/>
          <p:nvPr/>
        </p:nvSpPr>
        <p:spPr>
          <a:xfrm>
            <a:off x="513806" y="1036644"/>
            <a:ext cx="4972595" cy="769441"/>
          </a:xfrm>
          <a:prstGeom prst="rect">
            <a:avLst/>
          </a:prstGeom>
          <a:noFill/>
        </p:spPr>
        <p:txBody>
          <a:bodyPr wrap="square" rtlCol="0">
            <a:spAutoFit/>
          </a:bodyPr>
          <a:lstStyle/>
          <a:p>
            <a:pPr algn="ctr"/>
            <a:r>
              <a:rPr lang="en-US" sz="4400" b="1">
                <a:latin typeface="+mj-lt"/>
              </a:rPr>
              <a:t>Brand Guidelines</a:t>
            </a:r>
          </a:p>
        </p:txBody>
      </p:sp>
      <p:sp>
        <p:nvSpPr>
          <p:cNvPr id="16" name="TextBox 15">
            <a:extLst>
              <a:ext uri="{FF2B5EF4-FFF2-40B4-BE49-F238E27FC236}">
                <a16:creationId xmlns:a16="http://schemas.microsoft.com/office/drawing/2014/main" id="{F24E6EBE-3589-1328-E070-215A7062FFEC}"/>
              </a:ext>
            </a:extLst>
          </p:cNvPr>
          <p:cNvSpPr txBox="1"/>
          <p:nvPr/>
        </p:nvSpPr>
        <p:spPr>
          <a:xfrm>
            <a:off x="513806" y="1924593"/>
            <a:ext cx="4972595" cy="923330"/>
          </a:xfrm>
          <a:prstGeom prst="rect">
            <a:avLst/>
          </a:prstGeom>
          <a:solidFill>
            <a:srgbClr val="00635D"/>
          </a:solidFill>
        </p:spPr>
        <p:txBody>
          <a:bodyPr wrap="square" rtlCol="0">
            <a:spAutoFit/>
          </a:bodyPr>
          <a:lstStyle/>
          <a:p>
            <a:endParaRPr lang="en-US"/>
          </a:p>
          <a:p>
            <a:r>
              <a:rPr lang="en-US"/>
              <a:t>Main Color Palette</a:t>
            </a:r>
          </a:p>
          <a:p>
            <a:endParaRPr lang="en-US"/>
          </a:p>
        </p:txBody>
      </p:sp>
      <p:sp>
        <p:nvSpPr>
          <p:cNvPr id="17" name="Oval 16">
            <a:extLst>
              <a:ext uri="{FF2B5EF4-FFF2-40B4-BE49-F238E27FC236}">
                <a16:creationId xmlns:a16="http://schemas.microsoft.com/office/drawing/2014/main" id="{DDBA70C1-D86A-61A8-19D7-2E1899B6938F}"/>
              </a:ext>
            </a:extLst>
          </p:cNvPr>
          <p:cNvSpPr/>
          <p:nvPr/>
        </p:nvSpPr>
        <p:spPr>
          <a:xfrm>
            <a:off x="3131528" y="2157658"/>
            <a:ext cx="457200" cy="457200"/>
          </a:xfrm>
          <a:prstGeom prst="ellipse">
            <a:avLst/>
          </a:prstGeom>
          <a:solidFill>
            <a:srgbClr val="FFB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B2A212-40EE-760A-EF01-FB1FB222CB2E}"/>
              </a:ext>
            </a:extLst>
          </p:cNvPr>
          <p:cNvSpPr/>
          <p:nvPr/>
        </p:nvSpPr>
        <p:spPr>
          <a:xfrm>
            <a:off x="4308964" y="2157658"/>
            <a:ext cx="457200" cy="457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50F831-25C6-E98D-9CBF-E4627EFBE0AD}"/>
              </a:ext>
            </a:extLst>
          </p:cNvPr>
          <p:cNvSpPr txBox="1"/>
          <p:nvPr/>
        </p:nvSpPr>
        <p:spPr>
          <a:xfrm>
            <a:off x="513806" y="3141395"/>
            <a:ext cx="4972595" cy="2031325"/>
          </a:xfrm>
          <a:prstGeom prst="rect">
            <a:avLst/>
          </a:prstGeom>
          <a:solidFill>
            <a:srgbClr val="00635D"/>
          </a:solidFill>
        </p:spPr>
        <p:txBody>
          <a:bodyPr wrap="square" rtlCol="0">
            <a:spAutoFit/>
          </a:bodyPr>
          <a:lstStyle/>
          <a:p>
            <a:endParaRPr lang="en-US"/>
          </a:p>
          <a:p>
            <a:endParaRPr lang="en-US"/>
          </a:p>
          <a:p>
            <a:endParaRPr lang="en-US"/>
          </a:p>
          <a:p>
            <a:r>
              <a:rPr lang="en-US"/>
              <a:t>Unifying Logo</a:t>
            </a:r>
          </a:p>
          <a:p>
            <a:endParaRPr lang="en-US"/>
          </a:p>
          <a:p>
            <a:endParaRPr lang="en-US"/>
          </a:p>
          <a:p>
            <a:endParaRPr lang="en-US"/>
          </a:p>
        </p:txBody>
      </p:sp>
      <p:pic>
        <p:nvPicPr>
          <p:cNvPr id="21" name="Picture 20" descr="A yellow star on a black background&#10;&#10;Description automatically generated">
            <a:extLst>
              <a:ext uri="{FF2B5EF4-FFF2-40B4-BE49-F238E27FC236}">
                <a16:creationId xmlns:a16="http://schemas.microsoft.com/office/drawing/2014/main" id="{FCA61426-0A1F-905E-07C1-EF2B550F3E12}"/>
              </a:ext>
            </a:extLst>
          </p:cNvPr>
          <p:cNvPicPr>
            <a:picLocks noChangeAspect="1"/>
          </p:cNvPicPr>
          <p:nvPr/>
        </p:nvPicPr>
        <p:blipFill rotWithShape="1">
          <a:blip r:embed="rId4">
            <a:extLst>
              <a:ext uri="{28A0092B-C50C-407E-A947-70E740481C1C}">
                <a14:useLocalDpi xmlns:a14="http://schemas.microsoft.com/office/drawing/2010/main" val="0"/>
              </a:ext>
            </a:extLst>
          </a:blip>
          <a:srcRect l="41885" t="29617" r="40972" b="40034"/>
          <a:stretch/>
        </p:blipFill>
        <p:spPr>
          <a:xfrm>
            <a:off x="2867142" y="3241457"/>
            <a:ext cx="1838859" cy="1831199"/>
          </a:xfrm>
          <a:prstGeom prst="rect">
            <a:avLst/>
          </a:prstGeom>
        </p:spPr>
      </p:pic>
    </p:spTree>
    <p:extLst>
      <p:ext uri="{BB962C8B-B14F-4D97-AF65-F5344CB8AC3E}">
        <p14:creationId xmlns:p14="http://schemas.microsoft.com/office/powerpoint/2010/main" val="2916157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06AC8A-162C-5E86-8A29-04B6BCDD3B87}"/>
              </a:ext>
            </a:extLst>
          </p:cNvPr>
          <p:cNvSpPr>
            <a:spLocks noGrp="1"/>
          </p:cNvSpPr>
          <p:nvPr>
            <p:ph type="title"/>
          </p:nvPr>
        </p:nvSpPr>
        <p:spPr>
          <a:xfrm>
            <a:off x="488373" y="571501"/>
            <a:ext cx="11139054" cy="1028699"/>
          </a:xfrm>
        </p:spPr>
        <p:txBody>
          <a:bodyPr anchor="ctr"/>
          <a:lstStyle/>
          <a:p>
            <a:pPr lvl="0"/>
            <a:r>
              <a:rPr lang="en-US" noProof="0"/>
              <a:t>Budget</a:t>
            </a:r>
          </a:p>
        </p:txBody>
      </p:sp>
      <p:graphicFrame>
        <p:nvGraphicFramePr>
          <p:cNvPr id="4" name="Table Placeholder 3">
            <a:extLst>
              <a:ext uri="{FF2B5EF4-FFF2-40B4-BE49-F238E27FC236}">
                <a16:creationId xmlns:a16="http://schemas.microsoft.com/office/drawing/2014/main" id="{FD014E9B-B0FD-5706-E957-0CE95837C16F}"/>
              </a:ext>
            </a:extLst>
          </p:cNvPr>
          <p:cNvGraphicFramePr>
            <a:graphicFrameLocks noGrp="1"/>
          </p:cNvGraphicFramePr>
          <p:nvPr>
            <p:ph type="tbl" sz="quarter" idx="10"/>
            <p:extLst>
              <p:ext uri="{D42A27DB-BD31-4B8C-83A1-F6EECF244321}">
                <p14:modId xmlns:p14="http://schemas.microsoft.com/office/powerpoint/2010/main" val="464505189"/>
              </p:ext>
            </p:extLst>
          </p:nvPr>
        </p:nvGraphicFramePr>
        <p:xfrm>
          <a:off x="1122405" y="1668162"/>
          <a:ext cx="9948270" cy="4417369"/>
        </p:xfrm>
        <a:graphic>
          <a:graphicData uri="http://schemas.openxmlformats.org/drawingml/2006/table">
            <a:tbl>
              <a:tblPr firstRow="1" bandRow="1">
                <a:tableStyleId>{1E171933-4619-4E11-9A3F-F7608DF75F80}</a:tableStyleId>
              </a:tblPr>
              <a:tblGrid>
                <a:gridCol w="4974135">
                  <a:extLst>
                    <a:ext uri="{9D8B030D-6E8A-4147-A177-3AD203B41FA5}">
                      <a16:colId xmlns:a16="http://schemas.microsoft.com/office/drawing/2014/main" val="130956065"/>
                    </a:ext>
                  </a:extLst>
                </a:gridCol>
                <a:gridCol w="4974135">
                  <a:extLst>
                    <a:ext uri="{9D8B030D-6E8A-4147-A177-3AD203B41FA5}">
                      <a16:colId xmlns:a16="http://schemas.microsoft.com/office/drawing/2014/main" val="2749965458"/>
                    </a:ext>
                  </a:extLst>
                </a:gridCol>
              </a:tblGrid>
              <a:tr h="359256">
                <a:tc>
                  <a:txBody>
                    <a:bodyPr/>
                    <a:lstStyle/>
                    <a:p>
                      <a:pPr algn="ctr"/>
                      <a:r>
                        <a:rPr lang="en-US">
                          <a:solidFill>
                            <a:schemeClr val="accent1">
                              <a:lumMod val="50000"/>
                            </a:schemeClr>
                          </a:solidFill>
                        </a:rPr>
                        <a:t>Item</a:t>
                      </a:r>
                    </a:p>
                  </a:txBody>
                  <a:tcPr anchor="ctr"/>
                </a:tc>
                <a:tc>
                  <a:txBody>
                    <a:bodyPr/>
                    <a:lstStyle/>
                    <a:p>
                      <a:pPr lvl="0" algn="ctr">
                        <a:buNone/>
                      </a:pPr>
                      <a:r>
                        <a:rPr lang="en-US">
                          <a:solidFill>
                            <a:schemeClr val="accent1">
                              <a:lumMod val="50000"/>
                            </a:schemeClr>
                          </a:solidFill>
                        </a:rPr>
                        <a:t>Amount</a:t>
                      </a:r>
                    </a:p>
                  </a:txBody>
                  <a:tcPr anchor="ctr"/>
                </a:tc>
                <a:extLst>
                  <a:ext uri="{0D108BD9-81ED-4DB2-BD59-A6C34878D82A}">
                    <a16:rowId xmlns:a16="http://schemas.microsoft.com/office/drawing/2014/main" val="3741017008"/>
                  </a:ext>
                </a:extLst>
              </a:tr>
              <a:tr h="409152">
                <a:tc>
                  <a:txBody>
                    <a:bodyPr/>
                    <a:lstStyle/>
                    <a:p>
                      <a:pPr lvl="0" algn="ctr">
                        <a:buNone/>
                      </a:pPr>
                      <a:r>
                        <a:rPr lang="en-US" sz="1400"/>
                        <a:t>Website/Platform</a:t>
                      </a:r>
                    </a:p>
                  </a:txBody>
                  <a:tcPr anchor="ctr"/>
                </a:tc>
                <a:tc>
                  <a:txBody>
                    <a:bodyPr/>
                    <a:lstStyle/>
                    <a:p>
                      <a:pPr algn="ctr"/>
                      <a:r>
                        <a:rPr lang="en-US" sz="1400"/>
                        <a:t>$3,000</a:t>
                      </a:r>
                    </a:p>
                  </a:txBody>
                  <a:tcPr anchor="ctr"/>
                </a:tc>
                <a:extLst>
                  <a:ext uri="{0D108BD9-81ED-4DB2-BD59-A6C34878D82A}">
                    <a16:rowId xmlns:a16="http://schemas.microsoft.com/office/drawing/2014/main" val="511888340"/>
                  </a:ext>
                </a:extLst>
              </a:tr>
              <a:tr h="399173">
                <a:tc>
                  <a:txBody>
                    <a:bodyPr/>
                    <a:lstStyle/>
                    <a:p>
                      <a:pPr algn="ctr"/>
                      <a:r>
                        <a:rPr lang="en-US" sz="1400"/>
                        <a:t>Website Maintenance</a:t>
                      </a:r>
                    </a:p>
                  </a:txBody>
                  <a:tcPr anchor="ctr"/>
                </a:tc>
                <a:tc>
                  <a:txBody>
                    <a:bodyPr/>
                    <a:lstStyle/>
                    <a:p>
                      <a:pPr algn="ctr"/>
                      <a:r>
                        <a:rPr lang="en-US" sz="1400"/>
                        <a:t>$2,000</a:t>
                      </a:r>
                    </a:p>
                  </a:txBody>
                  <a:tcPr anchor="ctr"/>
                </a:tc>
                <a:extLst>
                  <a:ext uri="{0D108BD9-81ED-4DB2-BD59-A6C34878D82A}">
                    <a16:rowId xmlns:a16="http://schemas.microsoft.com/office/drawing/2014/main" val="3937089168"/>
                  </a:ext>
                </a:extLst>
              </a:tr>
              <a:tr h="528905">
                <a:tc>
                  <a:txBody>
                    <a:bodyPr/>
                    <a:lstStyle/>
                    <a:p>
                      <a:pPr algn="ctr"/>
                      <a:r>
                        <a:rPr lang="en-US" sz="1400"/>
                        <a:t>Space Rental for program meetings</a:t>
                      </a:r>
                    </a:p>
                  </a:txBody>
                  <a:tcPr anchor="ctr"/>
                </a:tc>
                <a:tc>
                  <a:txBody>
                    <a:bodyPr/>
                    <a:lstStyle/>
                    <a:p>
                      <a:pPr algn="ctr"/>
                      <a:r>
                        <a:rPr lang="en-US" sz="1400"/>
                        <a:t>$2,000</a:t>
                      </a:r>
                    </a:p>
                  </a:txBody>
                  <a:tcPr anchor="ctr"/>
                </a:tc>
                <a:extLst>
                  <a:ext uri="{0D108BD9-81ED-4DB2-BD59-A6C34878D82A}">
                    <a16:rowId xmlns:a16="http://schemas.microsoft.com/office/drawing/2014/main" val="1031597798"/>
                  </a:ext>
                </a:extLst>
              </a:tr>
              <a:tr h="518926">
                <a:tc>
                  <a:txBody>
                    <a:bodyPr/>
                    <a:lstStyle/>
                    <a:p>
                      <a:pPr algn="ctr"/>
                      <a:r>
                        <a:rPr lang="en-US" sz="1400"/>
                        <a:t>Program Materials (Binders, printed handouts, etc.) </a:t>
                      </a:r>
                    </a:p>
                  </a:txBody>
                  <a:tcPr anchor="ctr"/>
                </a:tc>
                <a:tc>
                  <a:txBody>
                    <a:bodyPr/>
                    <a:lstStyle/>
                    <a:p>
                      <a:pPr algn="ctr"/>
                      <a:r>
                        <a:rPr lang="en-US" sz="1400"/>
                        <a:t>$700</a:t>
                      </a:r>
                    </a:p>
                  </a:txBody>
                  <a:tcPr anchor="ctr"/>
                </a:tc>
                <a:extLst>
                  <a:ext uri="{0D108BD9-81ED-4DB2-BD59-A6C34878D82A}">
                    <a16:rowId xmlns:a16="http://schemas.microsoft.com/office/drawing/2014/main" val="1194376521"/>
                  </a:ext>
                </a:extLst>
              </a:tr>
              <a:tr h="379215">
                <a:tc>
                  <a:txBody>
                    <a:bodyPr/>
                    <a:lstStyle/>
                    <a:p>
                      <a:pPr algn="ctr"/>
                      <a:r>
                        <a:rPr lang="en-US" sz="1400"/>
                        <a:t>Instructor</a:t>
                      </a:r>
                    </a:p>
                  </a:txBody>
                  <a:tcPr anchor="ctr"/>
                </a:tc>
                <a:tc>
                  <a:txBody>
                    <a:bodyPr/>
                    <a:lstStyle/>
                    <a:p>
                      <a:pPr algn="ctr"/>
                      <a:r>
                        <a:rPr lang="en-US" sz="1400"/>
                        <a:t>$1,000</a:t>
                      </a:r>
                    </a:p>
                  </a:txBody>
                  <a:tcPr anchor="ctr"/>
                </a:tc>
                <a:extLst>
                  <a:ext uri="{0D108BD9-81ED-4DB2-BD59-A6C34878D82A}">
                    <a16:rowId xmlns:a16="http://schemas.microsoft.com/office/drawing/2014/main" val="1918266800"/>
                  </a:ext>
                </a:extLst>
              </a:tr>
              <a:tr h="349277">
                <a:tc>
                  <a:txBody>
                    <a:bodyPr/>
                    <a:lstStyle/>
                    <a:p>
                      <a:pPr lvl="0" algn="ctr">
                        <a:buNone/>
                      </a:pPr>
                      <a:r>
                        <a:rPr lang="en-US" sz="1400"/>
                        <a:t>Snacks/Refreshments</a:t>
                      </a:r>
                      <a:endParaRPr lang="en-US"/>
                    </a:p>
                  </a:txBody>
                  <a:tcPr anchor="ctr"/>
                </a:tc>
                <a:tc>
                  <a:txBody>
                    <a:bodyPr/>
                    <a:lstStyle/>
                    <a:p>
                      <a:pPr lvl="0" algn="ctr">
                        <a:buNone/>
                      </a:pPr>
                      <a:r>
                        <a:rPr lang="en-US" sz="1400"/>
                        <a:t>$500</a:t>
                      </a:r>
                    </a:p>
                  </a:txBody>
                  <a:tcPr anchor="ctr"/>
                </a:tc>
                <a:extLst>
                  <a:ext uri="{0D108BD9-81ED-4DB2-BD59-A6C34878D82A}">
                    <a16:rowId xmlns:a16="http://schemas.microsoft.com/office/drawing/2014/main" val="858813679"/>
                  </a:ext>
                </a:extLst>
              </a:tr>
              <a:tr h="409152">
                <a:tc>
                  <a:txBody>
                    <a:bodyPr/>
                    <a:lstStyle/>
                    <a:p>
                      <a:pPr lvl="0" algn="ctr">
                        <a:buNone/>
                      </a:pPr>
                      <a:r>
                        <a:rPr lang="en-US" sz="1400"/>
                        <a:t>Curriculum Materials</a:t>
                      </a:r>
                    </a:p>
                  </a:txBody>
                  <a:tcPr anchor="ctr"/>
                </a:tc>
                <a:tc>
                  <a:txBody>
                    <a:bodyPr/>
                    <a:lstStyle/>
                    <a:p>
                      <a:pPr lvl="0" algn="ctr">
                        <a:buNone/>
                      </a:pPr>
                      <a:r>
                        <a:rPr lang="en-US" sz="1400"/>
                        <a:t>$1,000</a:t>
                      </a:r>
                    </a:p>
                  </a:txBody>
                  <a:tcPr anchor="ctr"/>
                </a:tc>
                <a:extLst>
                  <a:ext uri="{0D108BD9-81ED-4DB2-BD59-A6C34878D82A}">
                    <a16:rowId xmlns:a16="http://schemas.microsoft.com/office/drawing/2014/main" val="1786514505"/>
                  </a:ext>
                </a:extLst>
              </a:tr>
              <a:tr h="528905">
                <a:tc>
                  <a:txBody>
                    <a:bodyPr/>
                    <a:lstStyle/>
                    <a:p>
                      <a:pPr lvl="0" algn="ctr">
                        <a:buNone/>
                      </a:pPr>
                      <a:r>
                        <a:rPr lang="en-US" sz="1400"/>
                        <a:t>Logistics</a:t>
                      </a:r>
                    </a:p>
                  </a:txBody>
                  <a:tcPr anchor="ctr"/>
                </a:tc>
                <a:tc>
                  <a:txBody>
                    <a:bodyPr/>
                    <a:lstStyle/>
                    <a:p>
                      <a:pPr lvl="0" algn="ctr">
                        <a:buNone/>
                      </a:pPr>
                      <a:r>
                        <a:rPr lang="en-US" sz="1400"/>
                        <a:t>$1,500</a:t>
                      </a:r>
                    </a:p>
                  </a:txBody>
                  <a:tcPr anchor="ctr"/>
                </a:tc>
                <a:extLst>
                  <a:ext uri="{0D108BD9-81ED-4DB2-BD59-A6C34878D82A}">
                    <a16:rowId xmlns:a16="http://schemas.microsoft.com/office/drawing/2014/main" val="2498714860"/>
                  </a:ext>
                </a:extLst>
              </a:tr>
              <a:tr h="528904">
                <a:tc>
                  <a:txBody>
                    <a:bodyPr/>
                    <a:lstStyle/>
                    <a:p>
                      <a:pPr lvl="0" algn="ctr">
                        <a:buNone/>
                      </a:pPr>
                      <a:r>
                        <a:rPr lang="en-US" sz="1400" b="1" i="1"/>
                        <a:t>Total Costs</a:t>
                      </a:r>
                    </a:p>
                  </a:txBody>
                  <a:tcPr anchor="ctr"/>
                </a:tc>
                <a:tc>
                  <a:txBody>
                    <a:bodyPr/>
                    <a:lstStyle/>
                    <a:p>
                      <a:pPr lvl="0" algn="ctr">
                        <a:buNone/>
                      </a:pPr>
                      <a:r>
                        <a:rPr lang="en-US" sz="1400" b="1" i="1"/>
                        <a:t>$11,200</a:t>
                      </a:r>
                      <a:endParaRPr lang="en-US" sz="1400"/>
                    </a:p>
                  </a:txBody>
                  <a:tcPr anchor="ctr"/>
                </a:tc>
                <a:extLst>
                  <a:ext uri="{0D108BD9-81ED-4DB2-BD59-A6C34878D82A}">
                    <a16:rowId xmlns:a16="http://schemas.microsoft.com/office/drawing/2014/main" val="1628382138"/>
                  </a:ext>
                </a:extLst>
              </a:tr>
            </a:tbl>
          </a:graphicData>
        </a:graphic>
      </p:graphicFrame>
    </p:spTree>
    <p:extLst>
      <p:ext uri="{BB962C8B-B14F-4D97-AF65-F5344CB8AC3E}">
        <p14:creationId xmlns:p14="http://schemas.microsoft.com/office/powerpoint/2010/main" val="30009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1BB1-C5B6-C34A-6087-4868288761AF}"/>
              </a:ext>
            </a:extLst>
          </p:cNvPr>
          <p:cNvSpPr>
            <a:spLocks noGrp="1"/>
          </p:cNvSpPr>
          <p:nvPr>
            <p:ph type="title"/>
          </p:nvPr>
        </p:nvSpPr>
        <p:spPr>
          <a:xfrm>
            <a:off x="944217" y="924167"/>
            <a:ext cx="4383156" cy="5009322"/>
          </a:xfrm>
        </p:spPr>
        <p:txBody>
          <a:bodyPr anchor="ctr">
            <a:normAutofit/>
          </a:bodyPr>
          <a:lstStyle/>
          <a:p>
            <a:pPr lvl="0"/>
            <a:r>
              <a:rPr lang="en-US" noProof="0"/>
              <a:t>Future initiatives</a:t>
            </a:r>
          </a:p>
        </p:txBody>
      </p:sp>
      <p:sp>
        <p:nvSpPr>
          <p:cNvPr id="4" name="Content Placeholder 3">
            <a:extLst>
              <a:ext uri="{FF2B5EF4-FFF2-40B4-BE49-F238E27FC236}">
                <a16:creationId xmlns:a16="http://schemas.microsoft.com/office/drawing/2014/main" id="{D548ADA2-B38F-A25B-C324-05E10CE9CD9F}"/>
              </a:ext>
            </a:extLst>
          </p:cNvPr>
          <p:cNvSpPr>
            <a:spLocks noGrp="1"/>
          </p:cNvSpPr>
          <p:nvPr>
            <p:ph type="body" sz="quarter" idx="14"/>
          </p:nvPr>
        </p:nvSpPr>
        <p:spPr>
          <a:xfrm>
            <a:off x="6400800" y="924512"/>
            <a:ext cx="4750904" cy="5008977"/>
          </a:xfrm>
        </p:spPr>
        <p:txBody>
          <a:bodyPr anchor="ctr">
            <a:normAutofit/>
          </a:bodyPr>
          <a:lstStyle/>
          <a:p>
            <a:r>
              <a:rPr lang="en-US"/>
              <a:t>Search for opportunities for Mentors to advance their own skills</a:t>
            </a:r>
            <a:endParaRPr lang="en-US" noProof="0"/>
          </a:p>
          <a:p>
            <a:pPr lvl="1"/>
            <a:r>
              <a:rPr lang="en-US" sz="1800" noProof="0"/>
              <a:t>Introduce mentor opportunities through outside avenues</a:t>
            </a:r>
          </a:p>
          <a:p>
            <a:r>
              <a:rPr lang="en-US" noProof="0"/>
              <a:t>Increase engagement</a:t>
            </a:r>
          </a:p>
          <a:p>
            <a:pPr lvl="1"/>
            <a:r>
              <a:rPr lang="en-US" sz="1800" noProof="0"/>
              <a:t>Continue partnerships but increase the number of mentors and mentees</a:t>
            </a:r>
          </a:p>
          <a:p>
            <a:r>
              <a:rPr lang="en-US" noProof="0"/>
              <a:t>Expand into neighboring areas</a:t>
            </a:r>
          </a:p>
          <a:p>
            <a:pPr lvl="1"/>
            <a:r>
              <a:rPr lang="en-US" sz="1800" noProof="0"/>
              <a:t>Foster collaborations with industry outside of Truckee to do externships</a:t>
            </a:r>
          </a:p>
        </p:txBody>
      </p:sp>
    </p:spTree>
    <p:extLst>
      <p:ext uri="{BB962C8B-B14F-4D97-AF65-F5344CB8AC3E}">
        <p14:creationId xmlns:p14="http://schemas.microsoft.com/office/powerpoint/2010/main" val="3119354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5011-03FC-652B-2538-4EAE68ABF80D}"/>
              </a:ext>
            </a:extLst>
          </p:cNvPr>
          <p:cNvSpPr>
            <a:spLocks noGrp="1"/>
          </p:cNvSpPr>
          <p:nvPr>
            <p:ph type="title"/>
          </p:nvPr>
        </p:nvSpPr>
        <p:spPr>
          <a:xfrm>
            <a:off x="770659" y="429278"/>
            <a:ext cx="10650681" cy="2304397"/>
          </a:xfrm>
        </p:spPr>
        <p:txBody>
          <a:bodyPr/>
          <a:lstStyle/>
          <a:p>
            <a:pPr lvl="0"/>
            <a:r>
              <a:rPr lang="en-US" sz="8800"/>
              <a:t>Thank You</a:t>
            </a:r>
            <a:endParaRPr lang="en-US" sz="8800" noProof="0"/>
          </a:p>
        </p:txBody>
      </p:sp>
      <p:sp>
        <p:nvSpPr>
          <p:cNvPr id="3" name="Text Placeholder 2">
            <a:extLst>
              <a:ext uri="{FF2B5EF4-FFF2-40B4-BE49-F238E27FC236}">
                <a16:creationId xmlns:a16="http://schemas.microsoft.com/office/drawing/2014/main" id="{411A2349-EF0B-F33D-13F9-826241461648}"/>
              </a:ext>
            </a:extLst>
          </p:cNvPr>
          <p:cNvSpPr>
            <a:spLocks noGrp="1"/>
          </p:cNvSpPr>
          <p:nvPr>
            <p:ph type="body" sz="quarter" idx="14"/>
          </p:nvPr>
        </p:nvSpPr>
        <p:spPr>
          <a:xfrm>
            <a:off x="770659" y="3143250"/>
            <a:ext cx="10650681" cy="3069572"/>
          </a:xfrm>
        </p:spPr>
        <p:txBody>
          <a:bodyPr>
            <a:normAutofit/>
          </a:bodyPr>
          <a:lstStyle/>
          <a:p>
            <a:pPr lvl="0"/>
            <a:r>
              <a:rPr lang="en-US" sz="2000" b="1"/>
              <a:t>Special Thank You to:</a:t>
            </a:r>
          </a:p>
          <a:p>
            <a:pPr lvl="0"/>
            <a:r>
              <a:rPr lang="en-US" sz="2000" noProof="0"/>
              <a:t>Karen Willcuts</a:t>
            </a:r>
          </a:p>
          <a:p>
            <a:pPr lvl="0"/>
            <a:r>
              <a:rPr lang="en-US" sz="2000"/>
              <a:t>Shannon Beets</a:t>
            </a:r>
          </a:p>
          <a:p>
            <a:pPr lvl="0"/>
            <a:r>
              <a:rPr lang="en-US" sz="2000"/>
              <a:t>Jaime Olson</a:t>
            </a:r>
          </a:p>
          <a:p>
            <a:pPr lvl="0"/>
            <a:r>
              <a:rPr lang="en-US" sz="2000" noProof="0"/>
              <a:t>Tahoe Truckee Unified School District Staff</a:t>
            </a:r>
          </a:p>
          <a:p>
            <a:r>
              <a:rPr lang="en-US" sz="2000"/>
              <a:t>Tahoe Truckee Sierra College Campus</a:t>
            </a:r>
          </a:p>
          <a:p>
            <a:pPr lvl="0"/>
            <a:r>
              <a:rPr lang="en-US" sz="2000"/>
              <a:t>Leadership Program Class of 2024</a:t>
            </a:r>
          </a:p>
          <a:p>
            <a:pPr lvl="0"/>
            <a:r>
              <a:rPr lang="en-US" sz="2000" noProof="0"/>
              <a:t>Truckee Sanitary District, Nevada County Public Health, Tahoe Donner Association </a:t>
            </a:r>
          </a:p>
          <a:p>
            <a:pPr lvl="0"/>
            <a:endParaRPr lang="en-US" noProof="0"/>
          </a:p>
        </p:txBody>
      </p:sp>
    </p:spTree>
    <p:extLst>
      <p:ext uri="{BB962C8B-B14F-4D97-AF65-F5344CB8AC3E}">
        <p14:creationId xmlns:p14="http://schemas.microsoft.com/office/powerpoint/2010/main" val="366365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CDD0-17F6-3312-AE6D-F7EB95E46C02}"/>
              </a:ext>
            </a:extLst>
          </p:cNvPr>
          <p:cNvSpPr>
            <a:spLocks noGrp="1"/>
          </p:cNvSpPr>
          <p:nvPr>
            <p:ph type="title"/>
          </p:nvPr>
        </p:nvSpPr>
        <p:spPr>
          <a:xfrm>
            <a:off x="550717" y="924339"/>
            <a:ext cx="3990110" cy="5009322"/>
          </a:xfrm>
        </p:spPr>
        <p:txBody>
          <a:bodyPr/>
          <a:lstStyle/>
          <a:p>
            <a:r>
              <a:rPr lang="en-US" sz="4400"/>
              <a:t>Our Vision</a:t>
            </a:r>
            <a:br>
              <a:rPr lang="en-US" sz="4400"/>
            </a:br>
            <a:endParaRPr lang="en-US" sz="4400"/>
          </a:p>
        </p:txBody>
      </p:sp>
      <p:sp>
        <p:nvSpPr>
          <p:cNvPr id="3" name="Content Placeholder 2">
            <a:extLst>
              <a:ext uri="{FF2B5EF4-FFF2-40B4-BE49-F238E27FC236}">
                <a16:creationId xmlns:a16="http://schemas.microsoft.com/office/drawing/2014/main" id="{EB336AA5-9DDA-DA9A-5469-6885A5A84D1D}"/>
              </a:ext>
            </a:extLst>
          </p:cNvPr>
          <p:cNvSpPr>
            <a:spLocks noGrp="1"/>
          </p:cNvSpPr>
          <p:nvPr>
            <p:ph sz="quarter" idx="10"/>
          </p:nvPr>
        </p:nvSpPr>
        <p:spPr>
          <a:xfrm>
            <a:off x="4636547" y="924339"/>
            <a:ext cx="7110804" cy="5009322"/>
          </a:xfrm>
        </p:spPr>
        <p:txBody>
          <a:bodyPr>
            <a:normAutofit lnSpcReduction="10000"/>
          </a:bodyPr>
          <a:lstStyle/>
          <a:p>
            <a:pPr marL="228600" marR="0">
              <a:spcBef>
                <a:spcPts val="0"/>
              </a:spcBef>
              <a:spcAft>
                <a:spcPts val="0"/>
              </a:spcAft>
            </a:pPr>
            <a:r>
              <a:rPr lang="en-US" sz="2800">
                <a:effectLst/>
                <a:latin typeface="Century Gothic" panose="020B0502020202020204" pitchFamily="34" charset="0"/>
                <a:ea typeface="Century Gothic" panose="020B0502020202020204" pitchFamily="34" charset="0"/>
                <a:cs typeface="Century Gothic" panose="020B0502020202020204" pitchFamily="34" charset="0"/>
              </a:rPr>
              <a:t>Tahoe Career Compass is a </a:t>
            </a:r>
            <a:r>
              <a:rPr lang="en-US" sz="2800" b="1">
                <a:effectLst/>
                <a:latin typeface="Century Gothic" panose="020B0502020202020204" pitchFamily="34" charset="0"/>
                <a:ea typeface="Century Gothic" panose="020B0502020202020204" pitchFamily="34" charset="0"/>
                <a:cs typeface="Century Gothic" panose="020B0502020202020204" pitchFamily="34" charset="0"/>
              </a:rPr>
              <a:t>mentorship program </a:t>
            </a:r>
            <a:r>
              <a:rPr lang="en-US" sz="2800">
                <a:effectLst/>
                <a:latin typeface="Century Gothic" panose="020B0502020202020204" pitchFamily="34" charset="0"/>
                <a:ea typeface="Century Gothic" panose="020B0502020202020204" pitchFamily="34" charset="0"/>
                <a:cs typeface="Century Gothic" panose="020B0502020202020204" pitchFamily="34" charset="0"/>
              </a:rPr>
              <a:t>for </a:t>
            </a:r>
            <a:r>
              <a:rPr lang="en-US" sz="2800" b="1">
                <a:effectLst/>
                <a:latin typeface="Century Gothic" panose="020B0502020202020204" pitchFamily="34" charset="0"/>
                <a:ea typeface="Century Gothic" panose="020B0502020202020204" pitchFamily="34" charset="0"/>
                <a:cs typeface="Century Gothic" panose="020B0502020202020204" pitchFamily="34" charset="0"/>
              </a:rPr>
              <a:t>young professionals and students </a:t>
            </a:r>
            <a:r>
              <a:rPr lang="en-US" sz="2800">
                <a:effectLst/>
                <a:latin typeface="Century Gothic" panose="020B0502020202020204" pitchFamily="34" charset="0"/>
                <a:ea typeface="Century Gothic" panose="020B0502020202020204" pitchFamily="34" charset="0"/>
                <a:cs typeface="Century Gothic" panose="020B0502020202020204" pitchFamily="34" charset="0"/>
              </a:rPr>
              <a:t>in the </a:t>
            </a:r>
            <a:r>
              <a:rPr lang="en-US" sz="2800" b="1">
                <a:effectLst/>
                <a:latin typeface="Century Gothic" panose="020B0502020202020204" pitchFamily="34" charset="0"/>
                <a:ea typeface="Century Gothic" panose="020B0502020202020204" pitchFamily="34" charset="0"/>
                <a:cs typeface="Century Gothic" panose="020B0502020202020204" pitchFamily="34" charset="0"/>
              </a:rPr>
              <a:t>Tahoe-Truckee region</a:t>
            </a:r>
            <a:r>
              <a:rPr lang="en-US" sz="2800">
                <a:effectLst/>
                <a:latin typeface="Century Gothic" panose="020B0502020202020204" pitchFamily="34" charset="0"/>
                <a:ea typeface="Century Gothic" panose="020B0502020202020204" pitchFamily="34" charset="0"/>
                <a:cs typeface="Century Gothic" panose="020B0502020202020204" pitchFamily="34" charset="0"/>
              </a:rPr>
              <a:t>. Our purpose is to provide mentees the general and specific </a:t>
            </a:r>
            <a:r>
              <a:rPr lang="en-US" sz="2800" b="1">
                <a:effectLst/>
                <a:latin typeface="Century Gothic" panose="020B0502020202020204" pitchFamily="34" charset="0"/>
                <a:ea typeface="Century Gothic" panose="020B0502020202020204" pitchFamily="34" charset="0"/>
                <a:cs typeface="Century Gothic" panose="020B0502020202020204" pitchFamily="34" charset="0"/>
              </a:rPr>
              <a:t>resources to build their careers</a:t>
            </a:r>
            <a:r>
              <a:rPr lang="en-US" sz="2800">
                <a:effectLst/>
                <a:latin typeface="Century Gothic" panose="020B0502020202020204" pitchFamily="34" charset="0"/>
                <a:ea typeface="Century Gothic" panose="020B0502020202020204" pitchFamily="34" charset="0"/>
                <a:cs typeface="Century Gothic" panose="020B0502020202020204" pitchFamily="34" charset="0"/>
              </a:rPr>
              <a:t>. We want to </a:t>
            </a:r>
            <a:r>
              <a:rPr lang="en-US" sz="2800" b="1">
                <a:effectLst/>
                <a:latin typeface="Century Gothic" panose="020B0502020202020204" pitchFamily="34" charset="0"/>
                <a:ea typeface="Century Gothic" panose="020B0502020202020204" pitchFamily="34" charset="0"/>
                <a:cs typeface="Century Gothic" panose="020B0502020202020204" pitchFamily="34" charset="0"/>
              </a:rPr>
              <a:t>prepare and retain </a:t>
            </a:r>
            <a:r>
              <a:rPr lang="en-US" sz="2800">
                <a:effectLst/>
                <a:latin typeface="Century Gothic" panose="020B0502020202020204" pitchFamily="34" charset="0"/>
                <a:ea typeface="Century Gothic" panose="020B0502020202020204" pitchFamily="34" charset="0"/>
                <a:cs typeface="Century Gothic" panose="020B0502020202020204" pitchFamily="34" charset="0"/>
              </a:rPr>
              <a:t>our current and future generation of workers. </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907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3451-4771-3D5B-06EC-15688424D66A}"/>
              </a:ext>
            </a:extLst>
          </p:cNvPr>
          <p:cNvSpPr>
            <a:spLocks noGrp="1"/>
          </p:cNvSpPr>
          <p:nvPr>
            <p:ph type="title"/>
          </p:nvPr>
        </p:nvSpPr>
        <p:spPr>
          <a:xfrm>
            <a:off x="526473" y="941616"/>
            <a:ext cx="11139054" cy="1028699"/>
          </a:xfrm>
        </p:spPr>
        <p:txBody>
          <a:bodyPr anchor="ctr">
            <a:normAutofit fontScale="90000"/>
          </a:bodyPr>
          <a:lstStyle/>
          <a:p>
            <a:pPr>
              <a:lnSpc>
                <a:spcPct val="90000"/>
              </a:lnSpc>
            </a:pPr>
            <a:r>
              <a:rPr lang="en-US" sz="4400" dirty="0"/>
              <a:t>Our Impact: E</a:t>
            </a:r>
            <a:r>
              <a:rPr lang="en-US" sz="4400" dirty="0">
                <a:effectLst/>
              </a:rPr>
              <a:t>tiquette, leadership, and career preparation for local mentees</a:t>
            </a:r>
            <a:br>
              <a:rPr lang="en-US" sz="2000" dirty="0">
                <a:effectLst/>
              </a:rPr>
            </a:br>
            <a:endParaRPr lang="en-US" sz="2000" dirty="0"/>
          </a:p>
        </p:txBody>
      </p:sp>
      <p:graphicFrame>
        <p:nvGraphicFramePr>
          <p:cNvPr id="5" name="Content Placeholder 2">
            <a:extLst>
              <a:ext uri="{FF2B5EF4-FFF2-40B4-BE49-F238E27FC236}">
                <a16:creationId xmlns:a16="http://schemas.microsoft.com/office/drawing/2014/main" id="{7EB3B616-4DBA-D244-23E8-E333062F507B}"/>
              </a:ext>
            </a:extLst>
          </p:cNvPr>
          <p:cNvGraphicFramePr>
            <a:graphicFrameLocks noGrp="1"/>
          </p:cNvGraphicFramePr>
          <p:nvPr>
            <p:ph type="tbl" sz="quarter" idx="10"/>
            <p:extLst>
              <p:ext uri="{D42A27DB-BD31-4B8C-83A1-F6EECF244321}">
                <p14:modId xmlns:p14="http://schemas.microsoft.com/office/powerpoint/2010/main" val="3435983893"/>
              </p:ext>
            </p:extLst>
          </p:nvPr>
        </p:nvGraphicFramePr>
        <p:xfrm>
          <a:off x="838200" y="1860550"/>
          <a:ext cx="10515600" cy="4198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263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FBB55-EF55-03D8-7D3C-29341A40D63E}"/>
              </a:ext>
            </a:extLst>
          </p:cNvPr>
          <p:cNvSpPr>
            <a:spLocks noGrp="1"/>
          </p:cNvSpPr>
          <p:nvPr>
            <p:ph type="title"/>
          </p:nvPr>
        </p:nvSpPr>
        <p:spPr>
          <a:xfrm>
            <a:off x="400595" y="434148"/>
            <a:ext cx="4232365" cy="1520776"/>
          </a:xfrm>
        </p:spPr>
        <p:txBody>
          <a:bodyPr/>
          <a:lstStyle/>
          <a:p>
            <a:r>
              <a:rPr lang="en-US" sz="4400"/>
              <a:t>Young Workers</a:t>
            </a:r>
          </a:p>
        </p:txBody>
      </p:sp>
      <p:sp>
        <p:nvSpPr>
          <p:cNvPr id="7" name="Content Placeholder 6">
            <a:extLst>
              <a:ext uri="{FF2B5EF4-FFF2-40B4-BE49-F238E27FC236}">
                <a16:creationId xmlns:a16="http://schemas.microsoft.com/office/drawing/2014/main" id="{AD6AD7D9-DEA3-79A4-785F-0EA945171020}"/>
              </a:ext>
            </a:extLst>
          </p:cNvPr>
          <p:cNvSpPr>
            <a:spLocks noGrp="1"/>
          </p:cNvSpPr>
          <p:nvPr>
            <p:ph sz="quarter" idx="11"/>
          </p:nvPr>
        </p:nvSpPr>
        <p:spPr>
          <a:xfrm>
            <a:off x="400594" y="1954924"/>
            <a:ext cx="4232366" cy="4341967"/>
          </a:xfrm>
        </p:spPr>
        <p:txBody>
          <a:bodyPr>
            <a:normAutofit fontScale="92500" lnSpcReduction="20000"/>
          </a:bodyPr>
          <a:lstStyle/>
          <a:p>
            <a:pPr marL="283210" indent="-283210"/>
            <a:r>
              <a:rPr lang="en-US" sz="2800" noProof="0"/>
              <a:t>COVID affected the labor market, education, and training opportunities</a:t>
            </a:r>
            <a:endParaRPr lang="en-US"/>
          </a:p>
          <a:p>
            <a:pPr marL="283210" indent="-283210"/>
            <a:r>
              <a:rPr lang="en-US" sz="2800"/>
              <a:t>Post-COVID – Only 45% of California’s young people aged 16-24 are working</a:t>
            </a:r>
            <a:endParaRPr lang="en-US" sz="2800" noProof="0"/>
          </a:p>
        </p:txBody>
      </p:sp>
      <p:graphicFrame>
        <p:nvGraphicFramePr>
          <p:cNvPr id="16" name="Chart 15">
            <a:extLst>
              <a:ext uri="{FF2B5EF4-FFF2-40B4-BE49-F238E27FC236}">
                <a16:creationId xmlns:a16="http://schemas.microsoft.com/office/drawing/2014/main" id="{13B5F20B-0591-419D-D7BA-5B9BBDDB1EA4}"/>
              </a:ext>
            </a:extLst>
          </p:cNvPr>
          <p:cNvGraphicFramePr/>
          <p:nvPr>
            <p:extLst>
              <p:ext uri="{D42A27DB-BD31-4B8C-83A1-F6EECF244321}">
                <p14:modId xmlns:p14="http://schemas.microsoft.com/office/powerpoint/2010/main" val="3109820464"/>
              </p:ext>
            </p:extLst>
          </p:nvPr>
        </p:nvGraphicFramePr>
        <p:xfrm>
          <a:off x="4842166" y="719666"/>
          <a:ext cx="7085874"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4434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CA8A6-26C7-FE2F-5884-A9A5652053C6}"/>
              </a:ext>
            </a:extLst>
          </p:cNvPr>
          <p:cNvSpPr>
            <a:spLocks noGrp="1"/>
          </p:cNvSpPr>
          <p:nvPr>
            <p:ph type="title"/>
          </p:nvPr>
        </p:nvSpPr>
        <p:spPr>
          <a:xfrm>
            <a:off x="513014" y="1025731"/>
            <a:ext cx="3990110" cy="2192482"/>
          </a:xfrm>
        </p:spPr>
        <p:txBody>
          <a:bodyPr/>
          <a:lstStyle/>
          <a:p>
            <a:r>
              <a:rPr lang="en-US" sz="4400"/>
              <a:t>What does the Tahoe-Truckee Region need?</a:t>
            </a:r>
          </a:p>
        </p:txBody>
      </p:sp>
      <p:sp>
        <p:nvSpPr>
          <p:cNvPr id="5" name="Content Placeholder 4">
            <a:extLst>
              <a:ext uri="{FF2B5EF4-FFF2-40B4-BE49-F238E27FC236}">
                <a16:creationId xmlns:a16="http://schemas.microsoft.com/office/drawing/2014/main" id="{6F377941-FDA2-9332-B360-A8C727991812}"/>
              </a:ext>
            </a:extLst>
          </p:cNvPr>
          <p:cNvSpPr>
            <a:spLocks noGrp="1"/>
          </p:cNvSpPr>
          <p:nvPr>
            <p:ph sz="quarter" idx="10"/>
          </p:nvPr>
        </p:nvSpPr>
        <p:spPr>
          <a:xfrm>
            <a:off x="5237732" y="985789"/>
            <a:ext cx="5971020" cy="5557499"/>
          </a:xfrm>
        </p:spPr>
        <p:txBody>
          <a:bodyPr vert="horz" lIns="91440" tIns="45720" rIns="91440" bIns="45720" rtlCol="0" anchor="t">
            <a:noAutofit/>
          </a:bodyPr>
          <a:lstStyle/>
          <a:p>
            <a:r>
              <a:rPr lang="en-US" sz="2200"/>
              <a:t>Two surveys needed to assess the needs of mentors and mentees</a:t>
            </a:r>
          </a:p>
          <a:p>
            <a:pPr>
              <a:buClr>
                <a:srgbClr val="FFFFFF"/>
              </a:buClr>
            </a:pPr>
            <a:r>
              <a:rPr lang="en-US" sz="2200"/>
              <a:t>Variety of businesses responded including:</a:t>
            </a:r>
          </a:p>
          <a:p>
            <a:pPr lvl="1">
              <a:buClr>
                <a:srgbClr val="FFFFFF"/>
              </a:buClr>
              <a:buFont typeface="Courier New,monospace" panose="020B0604020202020204" pitchFamily="34" charset="0"/>
              <a:buChar char="o"/>
            </a:pPr>
            <a:r>
              <a:rPr lang="en-US" sz="2200"/>
              <a:t>Agriculture, forestry, fishing, mining, manufacturing, construction, transportation, public utilities, wholesale trade, finance, insurance and real estate</a:t>
            </a:r>
          </a:p>
          <a:p>
            <a:pPr>
              <a:buClr>
                <a:srgbClr val="FFFFFF"/>
              </a:buClr>
            </a:pPr>
            <a:r>
              <a:rPr lang="en-US" sz="2200"/>
              <a:t>8-10 hours per week to commit to a mentee with a 6-8 week program length</a:t>
            </a:r>
          </a:p>
          <a:p>
            <a:pPr>
              <a:buClr>
                <a:srgbClr val="FFFFFF"/>
              </a:buClr>
            </a:pPr>
            <a:r>
              <a:rPr lang="en-US" sz="2200"/>
              <a:t>Majority of businesses needed onboarding assistance </a:t>
            </a:r>
          </a:p>
          <a:p>
            <a:pPr marL="0" indent="0">
              <a:buClr>
                <a:srgbClr val="FFFFFF"/>
              </a:buClr>
              <a:buNone/>
            </a:pPr>
            <a:endParaRPr lang="en-US" sz="2000"/>
          </a:p>
          <a:p>
            <a:pPr>
              <a:buClr>
                <a:srgbClr val="FFFFFF"/>
              </a:buClr>
            </a:pPr>
            <a:endParaRPr lang="en-US" sz="1600"/>
          </a:p>
          <a:p>
            <a:pPr>
              <a:buClr>
                <a:srgbClr val="FFFFFF"/>
              </a:buClr>
            </a:pPr>
            <a:endParaRPr lang="en-US" sz="1600"/>
          </a:p>
          <a:p>
            <a:pPr marL="457200" lvl="1" indent="0">
              <a:buClr>
                <a:srgbClr val="FFFFFF"/>
              </a:buClr>
              <a:buNone/>
            </a:pPr>
            <a:endParaRPr lang="en-US" sz="1400"/>
          </a:p>
        </p:txBody>
      </p:sp>
      <p:sp>
        <p:nvSpPr>
          <p:cNvPr id="3" name="Content Placeholder 2">
            <a:extLst>
              <a:ext uri="{FF2B5EF4-FFF2-40B4-BE49-F238E27FC236}">
                <a16:creationId xmlns:a16="http://schemas.microsoft.com/office/drawing/2014/main" id="{ED737A08-8A37-3DB8-EC16-4C1DCCFD1B18}"/>
              </a:ext>
            </a:extLst>
          </p:cNvPr>
          <p:cNvSpPr>
            <a:spLocks noGrp="1"/>
          </p:cNvSpPr>
          <p:nvPr>
            <p:ph sz="quarter" idx="11"/>
          </p:nvPr>
        </p:nvSpPr>
        <p:spPr>
          <a:xfrm>
            <a:off x="391887" y="3636085"/>
            <a:ext cx="4232364" cy="600635"/>
          </a:xfrm>
        </p:spPr>
        <p:txBody>
          <a:bodyPr>
            <a:normAutofit fontScale="77500" lnSpcReduction="20000"/>
          </a:bodyPr>
          <a:lstStyle/>
          <a:p>
            <a:pPr marL="0" indent="0" algn="ctr">
              <a:buNone/>
            </a:pPr>
            <a:r>
              <a:rPr lang="en-US" sz="2800"/>
              <a:t>Survey Assessment-</a:t>
            </a:r>
            <a:r>
              <a:rPr lang="en-US" sz="2800" b="1" i="1"/>
              <a:t>Mentors</a:t>
            </a:r>
            <a:endParaRPr lang="en-US" sz="2800" i="1"/>
          </a:p>
        </p:txBody>
      </p:sp>
      <p:pic>
        <p:nvPicPr>
          <p:cNvPr id="6" name="Picture 5" descr="Two colleagues planning on board with sticky notes">
            <a:extLst>
              <a:ext uri="{FF2B5EF4-FFF2-40B4-BE49-F238E27FC236}">
                <a16:creationId xmlns:a16="http://schemas.microsoft.com/office/drawing/2014/main" id="{E80B76BA-28E0-2957-BF77-768E8DE073CB}"/>
              </a:ext>
            </a:extLst>
          </p:cNvPr>
          <p:cNvPicPr>
            <a:picLocks noChangeAspect="1"/>
          </p:cNvPicPr>
          <p:nvPr/>
        </p:nvPicPr>
        <p:blipFill>
          <a:blip r:embed="rId3"/>
          <a:stretch>
            <a:fillRect/>
          </a:stretch>
        </p:blipFill>
        <p:spPr>
          <a:xfrm>
            <a:off x="995264" y="4368347"/>
            <a:ext cx="2635899" cy="1783570"/>
          </a:xfrm>
          <a:prstGeom prst="rect">
            <a:avLst/>
          </a:prstGeom>
        </p:spPr>
      </p:pic>
    </p:spTree>
    <p:extLst>
      <p:ext uri="{BB962C8B-B14F-4D97-AF65-F5344CB8AC3E}">
        <p14:creationId xmlns:p14="http://schemas.microsoft.com/office/powerpoint/2010/main" val="393748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6511-3577-1047-4F60-2F241B10E090}"/>
              </a:ext>
            </a:extLst>
          </p:cNvPr>
          <p:cNvSpPr>
            <a:spLocks noGrp="1"/>
          </p:cNvSpPr>
          <p:nvPr>
            <p:ph type="title"/>
          </p:nvPr>
        </p:nvSpPr>
        <p:spPr>
          <a:xfrm>
            <a:off x="529935" y="602954"/>
            <a:ext cx="3997885" cy="2817043"/>
          </a:xfrm>
        </p:spPr>
        <p:txBody>
          <a:bodyPr/>
          <a:lstStyle/>
          <a:p>
            <a:r>
              <a:rPr lang="en-US"/>
              <a:t>What does the Tahoe-Truckee Region need?</a:t>
            </a:r>
            <a:endParaRPr lang="en-US" b="0">
              <a:solidFill>
                <a:srgbClr val="000000"/>
              </a:solidFill>
            </a:endParaRPr>
          </a:p>
          <a:p>
            <a:endParaRPr lang="en-US"/>
          </a:p>
        </p:txBody>
      </p:sp>
      <p:sp>
        <p:nvSpPr>
          <p:cNvPr id="3" name="Content Placeholder 2">
            <a:extLst>
              <a:ext uri="{FF2B5EF4-FFF2-40B4-BE49-F238E27FC236}">
                <a16:creationId xmlns:a16="http://schemas.microsoft.com/office/drawing/2014/main" id="{43DA0B1E-6795-13E0-A3A9-0AB9319F0E05}"/>
              </a:ext>
            </a:extLst>
          </p:cNvPr>
          <p:cNvSpPr>
            <a:spLocks noGrp="1"/>
          </p:cNvSpPr>
          <p:nvPr>
            <p:ph sz="quarter" idx="11"/>
          </p:nvPr>
        </p:nvSpPr>
        <p:spPr>
          <a:xfrm>
            <a:off x="531180" y="3093399"/>
            <a:ext cx="3991466" cy="1493931"/>
          </a:xfrm>
        </p:spPr>
        <p:txBody>
          <a:bodyPr>
            <a:normAutofit/>
          </a:bodyPr>
          <a:lstStyle/>
          <a:p>
            <a:pPr marL="0" indent="0">
              <a:buNone/>
            </a:pPr>
            <a:r>
              <a:rPr lang="en-US" sz="2100"/>
              <a:t>Survey Assessment-</a:t>
            </a:r>
            <a:r>
              <a:rPr lang="en-US" sz="2100" b="1" i="1"/>
              <a:t>Mentees</a:t>
            </a:r>
          </a:p>
        </p:txBody>
      </p:sp>
      <p:sp>
        <p:nvSpPr>
          <p:cNvPr id="4" name="Content Placeholder 3">
            <a:extLst>
              <a:ext uri="{FF2B5EF4-FFF2-40B4-BE49-F238E27FC236}">
                <a16:creationId xmlns:a16="http://schemas.microsoft.com/office/drawing/2014/main" id="{DBFC98D7-B8A0-19F2-9361-DF71719E47A6}"/>
              </a:ext>
            </a:extLst>
          </p:cNvPr>
          <p:cNvSpPr>
            <a:spLocks noGrp="1"/>
          </p:cNvSpPr>
          <p:nvPr>
            <p:ph sz="quarter" idx="10"/>
          </p:nvPr>
        </p:nvSpPr>
        <p:spPr/>
        <p:txBody>
          <a:bodyPr vert="horz" lIns="91440" tIns="45720" rIns="91440" bIns="45720" rtlCol="0" anchor="t">
            <a:normAutofit lnSpcReduction="10000"/>
          </a:bodyPr>
          <a:lstStyle/>
          <a:p>
            <a:pPr marL="0" indent="0">
              <a:buNone/>
            </a:pPr>
            <a:endParaRPr lang="en-US"/>
          </a:p>
          <a:p>
            <a:pPr>
              <a:buClr>
                <a:srgbClr val="FFFFFF"/>
              </a:buClr>
            </a:pPr>
            <a:r>
              <a:rPr lang="en-US" sz="2400"/>
              <a:t>Less responses for mentee survey</a:t>
            </a:r>
          </a:p>
          <a:p>
            <a:pPr>
              <a:buClr>
                <a:srgbClr val="FFFFFF"/>
              </a:buClr>
            </a:pPr>
            <a:r>
              <a:rPr lang="en-US" sz="2400"/>
              <a:t>Interests included:</a:t>
            </a:r>
            <a:endParaRPr lang="en-US"/>
          </a:p>
          <a:p>
            <a:pPr lvl="1">
              <a:buClr>
                <a:srgbClr val="FFFFFF"/>
              </a:buClr>
              <a:buFont typeface="Courier New" panose="020B0604020202020204" pitchFamily="34" charset="0"/>
              <a:buChar char="o"/>
            </a:pPr>
            <a:r>
              <a:rPr lang="en-US" sz="2400"/>
              <a:t>Agriculture, forestry, fishing, mining, construction, manufacturing, public utilities and transportation, wholesale trade, retail trade, finance, real estate and insurance</a:t>
            </a:r>
          </a:p>
          <a:p>
            <a:pPr>
              <a:buClr>
                <a:srgbClr val="FFFFFF"/>
              </a:buClr>
            </a:pPr>
            <a:r>
              <a:rPr lang="en-US" sz="2400"/>
              <a:t>The main age demographic that responded was 26 years and older</a:t>
            </a:r>
          </a:p>
          <a:p>
            <a:pPr>
              <a:buClr>
                <a:srgbClr val="FFFFFF"/>
              </a:buClr>
            </a:pPr>
            <a:r>
              <a:rPr lang="en-US" sz="2400"/>
              <a:t>8-10 hours a week for 6-week program</a:t>
            </a:r>
          </a:p>
        </p:txBody>
      </p:sp>
      <p:pic>
        <p:nvPicPr>
          <p:cNvPr id="5" name="Picture 4" descr="Classroom of students raising their hands in front of a teacher">
            <a:extLst>
              <a:ext uri="{FF2B5EF4-FFF2-40B4-BE49-F238E27FC236}">
                <a16:creationId xmlns:a16="http://schemas.microsoft.com/office/drawing/2014/main" id="{82762226-F9E3-0459-0313-46F2D95C6BF1}"/>
              </a:ext>
            </a:extLst>
          </p:cNvPr>
          <p:cNvPicPr>
            <a:picLocks noChangeAspect="1"/>
          </p:cNvPicPr>
          <p:nvPr/>
        </p:nvPicPr>
        <p:blipFill>
          <a:blip r:embed="rId3"/>
          <a:stretch>
            <a:fillRect/>
          </a:stretch>
        </p:blipFill>
        <p:spPr>
          <a:xfrm>
            <a:off x="995719" y="4045143"/>
            <a:ext cx="2757591" cy="1892685"/>
          </a:xfrm>
          <a:prstGeom prst="rect">
            <a:avLst/>
          </a:prstGeom>
        </p:spPr>
      </p:pic>
    </p:spTree>
    <p:extLst>
      <p:ext uri="{BB962C8B-B14F-4D97-AF65-F5344CB8AC3E}">
        <p14:creationId xmlns:p14="http://schemas.microsoft.com/office/powerpoint/2010/main" val="3984764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6FB8-FECB-9D5E-A19B-69AAF9CA478C}"/>
              </a:ext>
            </a:extLst>
          </p:cNvPr>
          <p:cNvSpPr>
            <a:spLocks noGrp="1"/>
          </p:cNvSpPr>
          <p:nvPr>
            <p:ph type="title"/>
          </p:nvPr>
        </p:nvSpPr>
        <p:spPr>
          <a:xfrm>
            <a:off x="914776" y="-1695450"/>
            <a:ext cx="10571998" cy="2983528"/>
          </a:xfrm>
        </p:spPr>
        <p:txBody>
          <a:bodyPr/>
          <a:lstStyle/>
          <a:p>
            <a:r>
              <a:rPr lang="en-US"/>
              <a:t>Aligning Mentor and Mentee Interests</a:t>
            </a:r>
          </a:p>
        </p:txBody>
      </p:sp>
      <p:graphicFrame>
        <p:nvGraphicFramePr>
          <p:cNvPr id="11" name="Chart 10">
            <a:extLst>
              <a:ext uri="{FF2B5EF4-FFF2-40B4-BE49-F238E27FC236}">
                <a16:creationId xmlns:a16="http://schemas.microsoft.com/office/drawing/2014/main" id="{8E67D3C5-AB4D-8E33-3C49-284893A02696}"/>
              </a:ext>
            </a:extLst>
          </p:cNvPr>
          <p:cNvGraphicFramePr/>
          <p:nvPr>
            <p:extLst>
              <p:ext uri="{D42A27DB-BD31-4B8C-83A1-F6EECF244321}">
                <p14:modId xmlns:p14="http://schemas.microsoft.com/office/powerpoint/2010/main" val="926669237"/>
              </p:ext>
            </p:extLst>
          </p:nvPr>
        </p:nvGraphicFramePr>
        <p:xfrm>
          <a:off x="375674" y="1516399"/>
          <a:ext cx="5825101" cy="4884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5ADAB1F-6927-8F41-97F7-1E18F21CFDE0}"/>
              </a:ext>
            </a:extLst>
          </p:cNvPr>
          <p:cNvGraphicFramePr/>
          <p:nvPr>
            <p:extLst>
              <p:ext uri="{D42A27DB-BD31-4B8C-83A1-F6EECF244321}">
                <p14:modId xmlns:p14="http://schemas.microsoft.com/office/powerpoint/2010/main" val="3974070067"/>
              </p:ext>
            </p:extLst>
          </p:nvPr>
        </p:nvGraphicFramePr>
        <p:xfrm>
          <a:off x="5410200" y="1516399"/>
          <a:ext cx="7115175" cy="48844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123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8CFD-E672-655D-912C-1285FEAAE9B4}"/>
              </a:ext>
            </a:extLst>
          </p:cNvPr>
          <p:cNvSpPr>
            <a:spLocks noGrp="1"/>
          </p:cNvSpPr>
          <p:nvPr>
            <p:ph type="title"/>
          </p:nvPr>
        </p:nvSpPr>
        <p:spPr/>
        <p:txBody>
          <a:bodyPr/>
          <a:lstStyle/>
          <a:p>
            <a:r>
              <a:rPr lang="en-US"/>
              <a:t>Survey Conclusions </a:t>
            </a:r>
          </a:p>
        </p:txBody>
      </p:sp>
      <p:sp>
        <p:nvSpPr>
          <p:cNvPr id="3" name="Content Placeholder 2">
            <a:extLst>
              <a:ext uri="{FF2B5EF4-FFF2-40B4-BE49-F238E27FC236}">
                <a16:creationId xmlns:a16="http://schemas.microsoft.com/office/drawing/2014/main" id="{0953294A-0701-D152-B8D0-62F6920A773A}"/>
              </a:ext>
            </a:extLst>
          </p:cNvPr>
          <p:cNvSpPr>
            <a:spLocks noGrp="1"/>
          </p:cNvSpPr>
          <p:nvPr>
            <p:ph sz="quarter" idx="11"/>
          </p:nvPr>
        </p:nvSpPr>
        <p:spPr/>
        <p:txBody>
          <a:bodyPr vert="horz" lIns="91440" tIns="45720" rIns="274320" bIns="45720" rtlCol="0" anchor="ctr">
            <a:normAutofit/>
          </a:bodyPr>
          <a:lstStyle/>
          <a:p>
            <a:pPr marL="0" indent="0" algn="ctr">
              <a:buNone/>
            </a:pPr>
            <a:r>
              <a:rPr lang="en-US" sz="2800"/>
              <a:t>What we learned and where we can improve</a:t>
            </a:r>
          </a:p>
        </p:txBody>
      </p:sp>
      <p:sp>
        <p:nvSpPr>
          <p:cNvPr id="4" name="Content Placeholder 3">
            <a:extLst>
              <a:ext uri="{FF2B5EF4-FFF2-40B4-BE49-F238E27FC236}">
                <a16:creationId xmlns:a16="http://schemas.microsoft.com/office/drawing/2014/main" id="{A30774B0-20E0-5BB7-B3D4-82BC69A3F860}"/>
              </a:ext>
            </a:extLst>
          </p:cNvPr>
          <p:cNvSpPr>
            <a:spLocks noGrp="1"/>
          </p:cNvSpPr>
          <p:nvPr>
            <p:ph sz="quarter" idx="10"/>
          </p:nvPr>
        </p:nvSpPr>
        <p:spPr/>
        <p:txBody>
          <a:bodyPr vert="horz" lIns="91440" tIns="45720" rIns="91440" bIns="45720" rtlCol="0" anchor="t">
            <a:noAutofit/>
          </a:bodyPr>
          <a:lstStyle/>
          <a:p>
            <a:r>
              <a:rPr lang="en-US" sz="2400"/>
              <a:t>Aligned expectations between mentors and mentees</a:t>
            </a:r>
          </a:p>
          <a:p>
            <a:pPr>
              <a:buClr>
                <a:srgbClr val="FFFFFF"/>
              </a:buClr>
            </a:pPr>
            <a:r>
              <a:rPr lang="en-US" sz="2400"/>
              <a:t>Gave us the general ideas of what each group could commit to</a:t>
            </a:r>
          </a:p>
          <a:p>
            <a:pPr>
              <a:buClr>
                <a:srgbClr val="FFFFFF"/>
              </a:buClr>
            </a:pPr>
            <a:r>
              <a:rPr lang="en-US" sz="2400"/>
              <a:t>More marketing in 18 and underage range; need to address target specific marketing for that age group </a:t>
            </a:r>
          </a:p>
          <a:p>
            <a:pPr>
              <a:buClr>
                <a:srgbClr val="FFFFFF"/>
              </a:buClr>
            </a:pPr>
            <a:r>
              <a:rPr lang="en-US" sz="2400"/>
              <a:t>Variety of businesses responded giving us a large pool to choose from </a:t>
            </a:r>
          </a:p>
        </p:txBody>
      </p:sp>
    </p:spTree>
    <p:extLst>
      <p:ext uri="{BB962C8B-B14F-4D97-AF65-F5344CB8AC3E}">
        <p14:creationId xmlns:p14="http://schemas.microsoft.com/office/powerpoint/2010/main" val="1689468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lue and Yellow Structured Management ProfessionalBusiness Services LinkedIn Video Ad">
            <a:hlinkClick r:id="" action="ppaction://media"/>
            <a:extLst>
              <a:ext uri="{FF2B5EF4-FFF2-40B4-BE49-F238E27FC236}">
                <a16:creationId xmlns:a16="http://schemas.microsoft.com/office/drawing/2014/main" id="{F01779F7-7D4A-4E46-94D8-5B2103ECBF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0"/>
            <a:ext cx="6858000" cy="6858000"/>
          </a:xfrm>
          <a:prstGeom prst="rect">
            <a:avLst/>
          </a:prstGeom>
        </p:spPr>
      </p:pic>
    </p:spTree>
    <p:extLst>
      <p:ext uri="{BB962C8B-B14F-4D97-AF65-F5344CB8AC3E}">
        <p14:creationId xmlns:p14="http://schemas.microsoft.com/office/powerpoint/2010/main" val="85153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M11381587_Win32_SL_v6" id="{5005B820-A0B7-49EA-8569-DCF0CD2DBB9D}" vid="{2E48C80D-E25D-44C4-BCFD-F1465E9B6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1380</Words>
  <Application>Microsoft Office PowerPoint</Application>
  <PresentationFormat>Widescreen</PresentationFormat>
  <Paragraphs>154</Paragraphs>
  <Slides>17</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Arial</vt:lpstr>
      <vt:lpstr>Calibri</vt:lpstr>
      <vt:lpstr>Century Gothic</vt:lpstr>
      <vt:lpstr>Courier New</vt:lpstr>
      <vt:lpstr>Courier New,monospace</vt:lpstr>
      <vt:lpstr>Times New Roman</vt:lpstr>
      <vt:lpstr>Wingdings 2</vt:lpstr>
      <vt:lpstr>Quotable</vt:lpstr>
      <vt:lpstr>Tahoe Career Compass</vt:lpstr>
      <vt:lpstr>Our Vision </vt:lpstr>
      <vt:lpstr>Our Impact: Etiquette, leadership, and career preparation for local mentees </vt:lpstr>
      <vt:lpstr>Young Workers</vt:lpstr>
      <vt:lpstr>What does the Tahoe-Truckee Region need?</vt:lpstr>
      <vt:lpstr>What does the Tahoe-Truckee Region need? </vt:lpstr>
      <vt:lpstr>Aligning Mentor and Mentee Interests</vt:lpstr>
      <vt:lpstr>Survey Conclusions </vt:lpstr>
      <vt:lpstr>PowerPoint Presentation</vt:lpstr>
      <vt:lpstr>Marketing Strategies </vt:lpstr>
      <vt:lpstr>PowerPoint Presentation</vt:lpstr>
      <vt:lpstr>PowerPoint Presentation</vt:lpstr>
      <vt:lpstr>PowerPoint Presentation</vt:lpstr>
      <vt:lpstr>PowerPoint Presentation</vt:lpstr>
      <vt:lpstr>Budget</vt:lpstr>
      <vt:lpstr>Future initiatives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Munoz</dc:creator>
  <cp:lastModifiedBy>Karen Willcuts</cp:lastModifiedBy>
  <cp:revision>2</cp:revision>
  <dcterms:created xsi:type="dcterms:W3CDTF">2024-04-29T17:21:50Z</dcterms:created>
  <dcterms:modified xsi:type="dcterms:W3CDTF">2024-05-30T19:49:41Z</dcterms:modified>
</cp:coreProperties>
</file>