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Alfa Slab One" panose="020B0604020202020204" charset="0"/>
      <p:regular r:id="rId20"/>
    </p:embeddedFon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Proxima Nova" panose="020B0604020202020204" charset="0"/>
      <p:regular r:id="rId29"/>
      <p:bold r:id="rId30"/>
      <p:italic r:id="rId31"/>
      <p:boldItalic r:id="rId32"/>
    </p:embeddedFont>
    <p:embeddedFont>
      <p:font typeface="Verdana" panose="020B060403050404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55E9E5-3D65-4612-B543-17D425291EA1}">
  <a:tblStyle styleId="{1755E9E5-3D65-4612-B543-17D425291EA1}"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3"/>
  </p:normalViewPr>
  <p:slideViewPr>
    <p:cSldViewPr snapToGrid="0" snapToObjects="1">
      <p:cViewPr varScale="1">
        <p:scale>
          <a:sx n="71" d="100"/>
          <a:sy n="71" d="100"/>
        </p:scale>
        <p:origin x="6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template with trash can in bottom right hand corner - Suzy (I’m not sure how to take it from Canva and put it here, tried the ol’ copy paste to no avail…)</a:t>
            </a:r>
            <a:endParaRPr/>
          </a:p>
        </p:txBody>
      </p:sp>
      <p:sp>
        <p:nvSpPr>
          <p:cNvPr id="60" name="Google Shape;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Logo is retro and fun; meant to reflect gamification </a:t>
            </a:r>
            <a:endParaRPr/>
          </a:p>
          <a:p>
            <a:pPr marL="0" lvl="0" indent="0" algn="l" rtl="0">
              <a:lnSpc>
                <a:spcPct val="100000"/>
              </a:lnSpc>
              <a:spcBef>
                <a:spcPts val="0"/>
              </a:spcBef>
              <a:spcAft>
                <a:spcPts val="0"/>
              </a:spcAft>
              <a:buSzPts val="1100"/>
              <a:buNone/>
            </a:pPr>
            <a:r>
              <a:rPr lang="en-US"/>
              <a:t>Use of stickers, clings, and social media in advance of season to create interest and drive traffic to website </a:t>
            </a:r>
            <a:endParaRPr/>
          </a:p>
        </p:txBody>
      </p:sp>
      <p:sp>
        <p:nvSpPr>
          <p:cNvPr id="120" name="Google Shape;12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Clean clear call to action and how to on our website</a:t>
            </a:r>
            <a:endParaRPr/>
          </a:p>
        </p:txBody>
      </p:sp>
      <p:sp>
        <p:nvSpPr>
          <p:cNvPr id="125" name="Google Shape;125;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Why! </a:t>
            </a:r>
            <a:endParaRPr/>
          </a:p>
        </p:txBody>
      </p:sp>
      <p:sp>
        <p:nvSpPr>
          <p:cNvPr id="133" name="Google Shape;133;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 will feature our prizes and partners; carrying through the gamification of the campaign</a:t>
            </a:r>
            <a:endParaRPr/>
          </a:p>
        </p:txBody>
      </p:sp>
      <p:sp>
        <p:nvSpPr>
          <p:cNvPr id="141" name="Google Shape;141;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Everybody wants to beat the top score! </a:t>
            </a:r>
            <a:endParaRPr/>
          </a:p>
        </p:txBody>
      </p:sp>
      <p:sp>
        <p:nvSpPr>
          <p:cNvPr id="149" name="Google Shape;149;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Never leave ‘em without a way to stay connected! </a:t>
            </a:r>
            <a:endParaRPr/>
          </a:p>
        </p:txBody>
      </p:sp>
      <p:sp>
        <p:nvSpPr>
          <p:cNvPr id="156" name="Google Shape;156;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we will create a fun environment where more trash is picked up - add pic of truckee river- </a:t>
            </a:r>
            <a:endParaRPr/>
          </a:p>
          <a:p>
            <a:pPr marL="0" lvl="0" indent="0" algn="l" rtl="0">
              <a:lnSpc>
                <a:spcPct val="100000"/>
              </a:lnSpc>
              <a:spcBef>
                <a:spcPts val="0"/>
              </a:spcBef>
              <a:spcAft>
                <a:spcPts val="0"/>
              </a:spcAft>
              <a:buSzPts val="1100"/>
              <a:buNone/>
            </a:pPr>
            <a:endParaRPr/>
          </a:p>
        </p:txBody>
      </p:sp>
      <p:sp>
        <p:nvSpPr>
          <p:cNvPr id="164" name="Google Shape;16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1" name="Google Shape;17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Suzie: I love the size and boldness of the font, but the serifs make it look “old western-y”, can we find something more modern to match with our retro 80’s vibe…</a:t>
            </a:r>
            <a:endParaRPr>
              <a:solidFill>
                <a:schemeClr val="dk1"/>
              </a:solidFill>
            </a:endParaRPr>
          </a:p>
          <a:p>
            <a:pPr marL="0" lvl="0" indent="0" algn="l" rtl="0">
              <a:lnSpc>
                <a:spcPct val="100000"/>
              </a:lnSpc>
              <a:spcBef>
                <a:spcPts val="0"/>
              </a:spcBef>
              <a:spcAft>
                <a:spcPts val="0"/>
              </a:spcAft>
              <a:buSzPts val="1100"/>
              <a:buNone/>
            </a:pPr>
            <a:r>
              <a:rPr lang="en-US"/>
              <a:t>I changed the font here on half of the title, just to give an idea of what I’m talking about…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Make sure all blurbs are the same format, either phrases without punctuation, or sentences with punctuation</a:t>
            </a:r>
            <a:endParaRPr/>
          </a:p>
        </p:txBody>
      </p:sp>
      <p:sp>
        <p:nvSpPr>
          <p:cNvPr id="67" name="Google Shape;6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2c6bc67edb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Duplicate slide to show short phrases that are easier to read for observers, act as notes to speaker</a:t>
            </a:r>
            <a:endParaRPr/>
          </a:p>
          <a:p>
            <a:pPr marL="0" lvl="0" indent="0" algn="l" rtl="0">
              <a:lnSpc>
                <a:spcPct val="100000"/>
              </a:lnSpc>
              <a:spcBef>
                <a:spcPts val="0"/>
              </a:spcBef>
              <a:spcAft>
                <a:spcPts val="0"/>
              </a:spcAft>
              <a:buSzPts val="1100"/>
              <a:buNone/>
            </a:pPr>
            <a:r>
              <a:rPr lang="en-US"/>
              <a:t>There is still too much text on this slide and the meat is smushed to the bottom a bit maybe? </a:t>
            </a:r>
            <a:endParaRPr/>
          </a:p>
        </p:txBody>
      </p:sp>
      <p:sp>
        <p:nvSpPr>
          <p:cNvPr id="73" name="Google Shape;73;g12c6bc67ed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This one’s easy!</a:t>
            </a:r>
            <a:endParaRPr/>
          </a:p>
          <a:p>
            <a:pPr marL="0" lvl="0" indent="0" algn="l" rtl="0">
              <a:lnSpc>
                <a:spcPct val="100000"/>
              </a:lnSpc>
              <a:spcBef>
                <a:spcPts val="0"/>
              </a:spcBef>
              <a:spcAft>
                <a:spcPts val="0"/>
              </a:spcAft>
              <a:buSzPts val="1100"/>
              <a:buNone/>
            </a:pPr>
            <a:r>
              <a:rPr lang="en-US"/>
              <a:t>Not only notice the beauty around them, but to note if something is out of place—garbage—remove it!</a:t>
            </a:r>
            <a:endParaRPr/>
          </a:p>
        </p:txBody>
      </p:sp>
      <p:sp>
        <p:nvSpPr>
          <p:cNvPr id="79" name="Google Shape;7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SzPts val="1100"/>
              <a:buNone/>
            </a:pPr>
            <a:r>
              <a:rPr lang="en-US" sz="1000">
                <a:solidFill>
                  <a:schemeClr val="dk1"/>
                </a:solidFill>
                <a:latin typeface="Calibri"/>
                <a:ea typeface="Calibri"/>
                <a:cs typeface="Calibri"/>
                <a:sym typeface="Calibri"/>
              </a:rPr>
              <a:t>In other words: Our hope is that </a:t>
            </a:r>
            <a:r>
              <a:rPr lang="en-US" sz="1000" i="1">
                <a:solidFill>
                  <a:schemeClr val="dk1"/>
                </a:solidFill>
                <a:latin typeface="Calibri"/>
                <a:ea typeface="Calibri"/>
                <a:cs typeface="Calibri"/>
                <a:sym typeface="Calibri"/>
              </a:rPr>
              <a:t>everyone</a:t>
            </a:r>
            <a:r>
              <a:rPr lang="en-US" sz="1000">
                <a:solidFill>
                  <a:schemeClr val="dk1"/>
                </a:solidFill>
                <a:latin typeface="Calibri"/>
                <a:ea typeface="Calibri"/>
                <a:cs typeface="Calibri"/>
                <a:sym typeface="Calibri"/>
              </a:rPr>
              <a:t> will become more aware of the trash they create and the trash they encounter. Pick it up and take it home!</a:t>
            </a:r>
            <a:endParaRPr sz="1000">
              <a:solidFill>
                <a:schemeClr val="dk1"/>
              </a:solidFill>
              <a:latin typeface="Calibri"/>
              <a:ea typeface="Calibri"/>
              <a:cs typeface="Calibri"/>
              <a:sym typeface="Calibri"/>
            </a:endParaRPr>
          </a:p>
          <a:p>
            <a:pPr marL="457200" lvl="0" indent="-292100" algn="l" rtl="0">
              <a:lnSpc>
                <a:spcPct val="115000"/>
              </a:lnSpc>
              <a:spcBef>
                <a:spcPts val="1000"/>
              </a:spcBef>
              <a:spcAft>
                <a:spcPts val="0"/>
              </a:spcAft>
              <a:buClr>
                <a:schemeClr val="dk1"/>
              </a:buClr>
              <a:buSzPts val="1000"/>
              <a:buFont typeface="Calibri"/>
              <a:buAutoNum type="arabicPeriod"/>
            </a:pPr>
            <a:r>
              <a:rPr lang="en-US" sz="1000">
                <a:solidFill>
                  <a:schemeClr val="dk1"/>
                </a:solidFill>
                <a:latin typeface="Calibri"/>
                <a:ea typeface="Calibri"/>
                <a:cs typeface="Calibri"/>
                <a:sym typeface="Calibri"/>
              </a:rPr>
              <a:t>We discussed starting a small program to gauge the interest and willingness to participate. Ideally, the program would coincide with the summer rafting season as we’ve seen plenty of extra garbage as a result of summer recreation activities. </a:t>
            </a:r>
            <a:endParaRPr sz="1000">
              <a:solidFill>
                <a:schemeClr val="dk1"/>
              </a:solidFill>
              <a:latin typeface="Calibri"/>
              <a:ea typeface="Calibri"/>
              <a:cs typeface="Calibri"/>
              <a:sym typeface="Calibri"/>
            </a:endParaRPr>
          </a:p>
          <a:p>
            <a:pPr marL="457200" lvl="0" indent="-292100" algn="l" rtl="0">
              <a:lnSpc>
                <a:spcPct val="115000"/>
              </a:lnSpc>
              <a:spcBef>
                <a:spcPts val="0"/>
              </a:spcBef>
              <a:spcAft>
                <a:spcPts val="0"/>
              </a:spcAft>
              <a:buClr>
                <a:schemeClr val="dk1"/>
              </a:buClr>
              <a:buSzPts val="1000"/>
              <a:buFont typeface="Calibri"/>
              <a:buAutoNum type="arabicPeriod"/>
            </a:pPr>
            <a:r>
              <a:rPr lang="en-US" sz="1000">
                <a:solidFill>
                  <a:schemeClr val="dk1"/>
                </a:solidFill>
                <a:latin typeface="Calibri"/>
                <a:ea typeface="Calibri"/>
                <a:cs typeface="Calibri"/>
                <a:sym typeface="Calibri"/>
              </a:rPr>
              <a:t>Our belief is that punishment campaigns seem to be ineffective. Instead, we propose creating a recognition (through social media posts) campaign along with occasional randomly drawn prizes. The season will culminate with a grand prize - something exciting like a ski pass. A side benefit of the recognition campaign would hopefully be a key part in “spreading the word.” Participants use the #GarbageGame hashtag and share it on their own pages too.</a:t>
            </a:r>
            <a:endParaRPr sz="1000">
              <a:solidFill>
                <a:schemeClr val="dk1"/>
              </a:solidFill>
              <a:latin typeface="Calibri"/>
              <a:ea typeface="Calibri"/>
              <a:cs typeface="Calibri"/>
              <a:sym typeface="Calibri"/>
            </a:endParaRPr>
          </a:p>
          <a:p>
            <a:pPr marL="457200" lvl="0" indent="-292100" algn="l" rtl="0">
              <a:lnSpc>
                <a:spcPct val="115000"/>
              </a:lnSpc>
              <a:spcBef>
                <a:spcPts val="0"/>
              </a:spcBef>
              <a:spcAft>
                <a:spcPts val="0"/>
              </a:spcAft>
              <a:buClr>
                <a:schemeClr val="dk1"/>
              </a:buClr>
              <a:buSzPts val="1000"/>
              <a:buFont typeface="Calibri"/>
              <a:buAutoNum type="arabicPeriod"/>
            </a:pPr>
            <a:r>
              <a:rPr lang="en-US" sz="1000">
                <a:solidFill>
                  <a:schemeClr val="dk1"/>
                </a:solidFill>
                <a:latin typeface="Calibri"/>
                <a:ea typeface="Calibri"/>
                <a:cs typeface="Calibri"/>
                <a:sym typeface="Calibri"/>
              </a:rPr>
              <a:t>The more we work together, the more likely we are to be successful with a program like this. Think about the “keep tahoe blue” campaign that has reached so many - in a large part to community organizations and businesses willingness to help get the word out. Our final objective would be to partner with the River Raft companies, Waste Management, and the towns and counties, to help us plug the program into other organization’s websites, blogs, posts, and events. </a:t>
            </a:r>
            <a:endParaRPr sz="1000">
              <a:solidFill>
                <a:schemeClr val="dk1"/>
              </a:solidFill>
              <a:latin typeface="Calibri"/>
              <a:ea typeface="Calibri"/>
              <a:cs typeface="Calibri"/>
              <a:sym typeface="Calibri"/>
            </a:endParaRPr>
          </a:p>
        </p:txBody>
      </p:sp>
      <p:sp>
        <p:nvSpPr>
          <p:cNvPr id="86" name="Google Shape;8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There is possibly way too much text here too, do you think we should just cut some? </a:t>
            </a:r>
            <a:endParaRPr/>
          </a:p>
        </p:txBody>
      </p:sp>
      <p:sp>
        <p:nvSpPr>
          <p:cNvPr id="100" name="Google Shape;10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228600" algn="l" rtl="0">
              <a:lnSpc>
                <a:spcPct val="90000"/>
              </a:lnSpc>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Budget</a:t>
            </a:r>
            <a:endParaRPr sz="2800">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Char char="•"/>
            </a:pPr>
            <a:r>
              <a:rPr lang="en-US" sz="2800">
                <a:solidFill>
                  <a:schemeClr val="dk1"/>
                </a:solidFill>
                <a:latin typeface="Calibri"/>
                <a:ea typeface="Calibri"/>
                <a:cs typeface="Calibri"/>
                <a:sym typeface="Calibri"/>
              </a:rPr>
              <a:t>Social media driven</a:t>
            </a:r>
            <a:endParaRPr sz="2800">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Char char="•"/>
            </a:pPr>
            <a:r>
              <a:rPr lang="en-US" sz="2800">
                <a:solidFill>
                  <a:schemeClr val="dk1"/>
                </a:solidFill>
                <a:latin typeface="Calibri"/>
                <a:ea typeface="Calibri"/>
                <a:cs typeface="Calibri"/>
                <a:sym typeface="Calibri"/>
              </a:rPr>
              <a:t>Biggest budget item</a:t>
            </a:r>
            <a:endParaRPr sz="2800">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Char char="•"/>
            </a:pPr>
            <a:r>
              <a:rPr lang="en-US" sz="2800">
                <a:solidFill>
                  <a:schemeClr val="dk1"/>
                </a:solidFill>
                <a:latin typeface="Calibri"/>
                <a:ea typeface="Calibri"/>
                <a:cs typeface="Calibri"/>
                <a:sym typeface="Calibri"/>
              </a:rPr>
              <a:t>Communication &amp;</a:t>
            </a:r>
            <a:endParaRPr sz="2800">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Char char="•"/>
            </a:pPr>
            <a:r>
              <a:rPr lang="en-US" sz="2800">
                <a:solidFill>
                  <a:schemeClr val="dk1"/>
                </a:solidFill>
                <a:latin typeface="Calibri"/>
                <a:ea typeface="Calibri"/>
                <a:cs typeface="Calibri"/>
                <a:sym typeface="Calibri"/>
              </a:rPr>
              <a:t>Marketing</a:t>
            </a:r>
            <a:endParaRPr sz="2800">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Char char="•"/>
            </a:pPr>
            <a:r>
              <a:rPr lang="en-US" sz="2800">
                <a:solidFill>
                  <a:schemeClr val="dk1"/>
                </a:solidFill>
                <a:latin typeface="Calibri"/>
                <a:ea typeface="Calibri"/>
                <a:cs typeface="Calibri"/>
                <a:sym typeface="Calibri"/>
              </a:rPr>
              <a:t>Software</a:t>
            </a:r>
            <a:endParaRPr sz="2800">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Char char="•"/>
            </a:pPr>
            <a:r>
              <a:rPr lang="en-US" sz="2800">
                <a:solidFill>
                  <a:schemeClr val="dk1"/>
                </a:solidFill>
                <a:latin typeface="Calibri"/>
                <a:ea typeface="Calibri"/>
                <a:cs typeface="Calibri"/>
                <a:sym typeface="Calibri"/>
              </a:rPr>
              <a:t>Raffle prizes</a:t>
            </a:r>
            <a:endParaRPr sz="2800">
              <a:solidFill>
                <a:schemeClr val="dk1"/>
              </a:solidFill>
              <a:latin typeface="Calibri"/>
              <a:ea typeface="Calibri"/>
              <a:cs typeface="Calibri"/>
              <a:sym typeface="Calibri"/>
            </a:endParaRPr>
          </a:p>
          <a:p>
            <a:pPr marL="457200" lvl="0" indent="0" algn="l" rtl="0">
              <a:lnSpc>
                <a:spcPct val="90000"/>
              </a:lnSpc>
              <a:spcBef>
                <a:spcPts val="1000"/>
              </a:spcBef>
              <a:spcAft>
                <a:spcPts val="0"/>
              </a:spcAft>
              <a:buClr>
                <a:schemeClr val="dk1"/>
              </a:buClr>
              <a:buSzPts val="1100"/>
              <a:buFont typeface="Arial"/>
              <a:buNone/>
            </a:pPr>
            <a:r>
              <a:rPr lang="en-US" sz="2800">
                <a:solidFill>
                  <a:schemeClr val="dk1"/>
                </a:solidFill>
                <a:latin typeface="Calibri"/>
                <a:ea typeface="Calibri"/>
                <a:cs typeface="Calibri"/>
                <a:sym typeface="Calibri"/>
              </a:rPr>
              <a:t>needed weekly</a:t>
            </a:r>
            <a:endParaRPr/>
          </a:p>
        </p:txBody>
      </p:sp>
      <p:sp>
        <p:nvSpPr>
          <p:cNvPr id="107" name="Google Shape;10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5704400" y="3668217"/>
            <a:ext cx="783300" cy="0"/>
          </a:xfrm>
          <a:prstGeom prst="straightConnector1">
            <a:avLst/>
          </a:prstGeom>
          <a:noFill/>
          <a:ln w="76200" cap="flat" cmpd="sng">
            <a:solidFill>
              <a:schemeClr val="dk1"/>
            </a:solidFill>
            <a:prstDash val="solid"/>
            <a:round/>
            <a:headEnd type="none" w="sm" len="sm"/>
            <a:tailEnd type="none" w="sm" len="sm"/>
          </a:ln>
        </p:spPr>
      </p:cxnSp>
      <p:sp>
        <p:nvSpPr>
          <p:cNvPr id="11" name="Google Shape;11;p2"/>
          <p:cNvSpPr txBox="1">
            <a:spLocks noGrp="1"/>
          </p:cNvSpPr>
          <p:nvPr>
            <p:ph type="ctrTitle"/>
          </p:nvPr>
        </p:nvSpPr>
        <p:spPr>
          <a:xfrm>
            <a:off x="415600" y="794633"/>
            <a:ext cx="11360700" cy="26103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endParaRPr/>
          </a:p>
        </p:txBody>
      </p:sp>
      <p:sp>
        <p:nvSpPr>
          <p:cNvPr id="12" name="Google Shape;12;p2"/>
          <p:cNvSpPr txBox="1">
            <a:spLocks noGrp="1"/>
          </p:cNvSpPr>
          <p:nvPr>
            <p:ph type="subTitle" idx="1"/>
          </p:nvPr>
        </p:nvSpPr>
        <p:spPr>
          <a:xfrm>
            <a:off x="415600" y="4221097"/>
            <a:ext cx="11360700" cy="9780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a:endParaRPr/>
          </a:p>
        </p:txBody>
      </p:sp>
      <p:sp>
        <p:nvSpPr>
          <p:cNvPr id="13" name="Google Shape;13;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415600" y="1557233"/>
            <a:ext cx="11360700" cy="2640000"/>
          </a:xfrm>
          <a:prstGeom prst="rect">
            <a:avLst/>
          </a:prstGeom>
        </p:spPr>
        <p:txBody>
          <a:bodyPr spcFirstLastPara="1" wrap="square" lIns="121900" tIns="121900" rIns="121900" bIns="121900" anchor="ctr" anchorCtr="0">
            <a:normAutofit/>
          </a:bodyPr>
          <a:lstStyle>
            <a:lvl1pPr lvl="0" algn="ctr">
              <a:spcBef>
                <a:spcPts val="0"/>
              </a:spcBef>
              <a:spcAft>
                <a:spcPts val="0"/>
              </a:spcAft>
              <a:buClr>
                <a:schemeClr val="dk1"/>
              </a:buClr>
              <a:buSzPts val="14700"/>
              <a:buNone/>
              <a:defRPr sz="14700">
                <a:solidFill>
                  <a:schemeClr val="dk1"/>
                </a:solidFill>
              </a:defRPr>
            </a:lvl1pPr>
            <a:lvl2pPr lvl="1" algn="ctr">
              <a:spcBef>
                <a:spcPts val="0"/>
              </a:spcBef>
              <a:spcAft>
                <a:spcPts val="0"/>
              </a:spcAft>
              <a:buClr>
                <a:schemeClr val="dk1"/>
              </a:buClr>
              <a:buSzPts val="14700"/>
              <a:buNone/>
              <a:defRPr sz="14700">
                <a:solidFill>
                  <a:schemeClr val="dk1"/>
                </a:solidFill>
              </a:defRPr>
            </a:lvl2pPr>
            <a:lvl3pPr lvl="2" algn="ctr">
              <a:spcBef>
                <a:spcPts val="0"/>
              </a:spcBef>
              <a:spcAft>
                <a:spcPts val="0"/>
              </a:spcAft>
              <a:buClr>
                <a:schemeClr val="dk1"/>
              </a:buClr>
              <a:buSzPts val="14700"/>
              <a:buNone/>
              <a:defRPr sz="14700">
                <a:solidFill>
                  <a:schemeClr val="dk1"/>
                </a:solidFill>
              </a:defRPr>
            </a:lvl3pPr>
            <a:lvl4pPr lvl="3" algn="ctr">
              <a:spcBef>
                <a:spcPts val="0"/>
              </a:spcBef>
              <a:spcAft>
                <a:spcPts val="0"/>
              </a:spcAft>
              <a:buClr>
                <a:schemeClr val="dk1"/>
              </a:buClr>
              <a:buSzPts val="14700"/>
              <a:buNone/>
              <a:defRPr sz="14700">
                <a:solidFill>
                  <a:schemeClr val="dk1"/>
                </a:solidFill>
              </a:defRPr>
            </a:lvl4pPr>
            <a:lvl5pPr lvl="4" algn="ctr">
              <a:spcBef>
                <a:spcPts val="0"/>
              </a:spcBef>
              <a:spcAft>
                <a:spcPts val="0"/>
              </a:spcAft>
              <a:buClr>
                <a:schemeClr val="dk1"/>
              </a:buClr>
              <a:buSzPts val="14700"/>
              <a:buNone/>
              <a:defRPr sz="14700">
                <a:solidFill>
                  <a:schemeClr val="dk1"/>
                </a:solidFill>
              </a:defRPr>
            </a:lvl5pPr>
            <a:lvl6pPr lvl="5" algn="ctr">
              <a:spcBef>
                <a:spcPts val="0"/>
              </a:spcBef>
              <a:spcAft>
                <a:spcPts val="0"/>
              </a:spcAft>
              <a:buClr>
                <a:schemeClr val="dk1"/>
              </a:buClr>
              <a:buSzPts val="14700"/>
              <a:buNone/>
              <a:defRPr sz="14700">
                <a:solidFill>
                  <a:schemeClr val="dk1"/>
                </a:solidFill>
              </a:defRPr>
            </a:lvl6pPr>
            <a:lvl7pPr lvl="6" algn="ctr">
              <a:spcBef>
                <a:spcPts val="0"/>
              </a:spcBef>
              <a:spcAft>
                <a:spcPts val="0"/>
              </a:spcAft>
              <a:buClr>
                <a:schemeClr val="dk1"/>
              </a:buClr>
              <a:buSzPts val="14700"/>
              <a:buNone/>
              <a:defRPr sz="14700">
                <a:solidFill>
                  <a:schemeClr val="dk1"/>
                </a:solidFill>
              </a:defRPr>
            </a:lvl7pPr>
            <a:lvl8pPr lvl="7" algn="ctr">
              <a:spcBef>
                <a:spcPts val="0"/>
              </a:spcBef>
              <a:spcAft>
                <a:spcPts val="0"/>
              </a:spcAft>
              <a:buClr>
                <a:schemeClr val="dk1"/>
              </a:buClr>
              <a:buSzPts val="14700"/>
              <a:buNone/>
              <a:defRPr sz="14700">
                <a:solidFill>
                  <a:schemeClr val="dk1"/>
                </a:solidFill>
              </a:defRPr>
            </a:lvl8pPr>
            <a:lvl9pPr lvl="8" algn="ctr">
              <a:spcBef>
                <a:spcPts val="0"/>
              </a:spcBef>
              <a:spcAft>
                <a:spcPts val="0"/>
              </a:spcAft>
              <a:buClr>
                <a:schemeClr val="dk1"/>
              </a:buClr>
              <a:buSzPts val="14700"/>
              <a:buNone/>
              <a:defRPr sz="14700">
                <a:solidFill>
                  <a:schemeClr val="dk1"/>
                </a:solidFill>
              </a:defRPr>
            </a:lvl9pPr>
          </a:lstStyle>
          <a:p>
            <a:r>
              <a:t>xx%</a:t>
            </a:r>
          </a:p>
        </p:txBody>
      </p:sp>
      <p:sp>
        <p:nvSpPr>
          <p:cNvPr id="48" name="Google Shape;48;p11"/>
          <p:cNvSpPr txBox="1">
            <a:spLocks noGrp="1"/>
          </p:cNvSpPr>
          <p:nvPr>
            <p:ph type="body" idx="1"/>
          </p:nvPr>
        </p:nvSpPr>
        <p:spPr>
          <a:xfrm>
            <a:off x="415600" y="4299000"/>
            <a:ext cx="11360700" cy="14289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49" name="Google Shape;49;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 name="Google Shape;54;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5" name="Google Shape;55;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3307400"/>
            <a:ext cx="10819200" cy="3261300"/>
          </a:xfrm>
          <a:prstGeom prst="rect">
            <a:avLst/>
          </a:prstGeom>
        </p:spPr>
        <p:txBody>
          <a:bodyPr spcFirstLastPara="1" wrap="square" lIns="121900" tIns="121900" rIns="121900" bIns="121900" anchor="b" anchorCtr="0">
            <a:normAutofit/>
          </a:bodyPr>
          <a:lstStyle>
            <a:lvl1pPr lvl="0">
              <a:spcBef>
                <a:spcPts val="0"/>
              </a:spcBef>
              <a:spcAft>
                <a:spcPts val="0"/>
              </a:spcAft>
              <a:buClr>
                <a:schemeClr val="lt1"/>
              </a:buClr>
              <a:buSzPts val="9100"/>
              <a:buNone/>
              <a:defRPr sz="9100">
                <a:solidFill>
                  <a:schemeClr val="lt1"/>
                </a:solidFill>
              </a:defRPr>
            </a:lvl1pPr>
            <a:lvl2pPr lvl="1">
              <a:spcBef>
                <a:spcPts val="0"/>
              </a:spcBef>
              <a:spcAft>
                <a:spcPts val="0"/>
              </a:spcAft>
              <a:buClr>
                <a:schemeClr val="lt1"/>
              </a:buClr>
              <a:buSzPts val="9100"/>
              <a:buNone/>
              <a:defRPr sz="9100">
                <a:solidFill>
                  <a:schemeClr val="lt1"/>
                </a:solidFill>
              </a:defRPr>
            </a:lvl2pPr>
            <a:lvl3pPr lvl="2">
              <a:spcBef>
                <a:spcPts val="0"/>
              </a:spcBef>
              <a:spcAft>
                <a:spcPts val="0"/>
              </a:spcAft>
              <a:buClr>
                <a:schemeClr val="lt1"/>
              </a:buClr>
              <a:buSzPts val="9100"/>
              <a:buNone/>
              <a:defRPr sz="9100">
                <a:solidFill>
                  <a:schemeClr val="lt1"/>
                </a:solidFill>
              </a:defRPr>
            </a:lvl3pPr>
            <a:lvl4pPr lvl="3">
              <a:spcBef>
                <a:spcPts val="0"/>
              </a:spcBef>
              <a:spcAft>
                <a:spcPts val="0"/>
              </a:spcAft>
              <a:buClr>
                <a:schemeClr val="lt1"/>
              </a:buClr>
              <a:buSzPts val="9100"/>
              <a:buNone/>
              <a:defRPr sz="9100">
                <a:solidFill>
                  <a:schemeClr val="lt1"/>
                </a:solidFill>
              </a:defRPr>
            </a:lvl4pPr>
            <a:lvl5pPr lvl="4">
              <a:spcBef>
                <a:spcPts val="0"/>
              </a:spcBef>
              <a:spcAft>
                <a:spcPts val="0"/>
              </a:spcAft>
              <a:buClr>
                <a:schemeClr val="lt1"/>
              </a:buClr>
              <a:buSzPts val="9100"/>
              <a:buNone/>
              <a:defRPr sz="9100">
                <a:solidFill>
                  <a:schemeClr val="lt1"/>
                </a:solidFill>
              </a:defRPr>
            </a:lvl5pPr>
            <a:lvl6pPr lvl="5">
              <a:spcBef>
                <a:spcPts val="0"/>
              </a:spcBef>
              <a:spcAft>
                <a:spcPts val="0"/>
              </a:spcAft>
              <a:buClr>
                <a:schemeClr val="lt1"/>
              </a:buClr>
              <a:buSzPts val="9100"/>
              <a:buNone/>
              <a:defRPr sz="9100">
                <a:solidFill>
                  <a:schemeClr val="lt1"/>
                </a:solidFill>
              </a:defRPr>
            </a:lvl6pPr>
            <a:lvl7pPr lvl="6">
              <a:spcBef>
                <a:spcPts val="0"/>
              </a:spcBef>
              <a:spcAft>
                <a:spcPts val="0"/>
              </a:spcAft>
              <a:buClr>
                <a:schemeClr val="lt1"/>
              </a:buClr>
              <a:buSzPts val="9100"/>
              <a:buNone/>
              <a:defRPr sz="9100">
                <a:solidFill>
                  <a:schemeClr val="lt1"/>
                </a:solidFill>
              </a:defRPr>
            </a:lvl7pPr>
            <a:lvl8pPr lvl="7">
              <a:spcBef>
                <a:spcPts val="0"/>
              </a:spcBef>
              <a:spcAft>
                <a:spcPts val="0"/>
              </a:spcAft>
              <a:buClr>
                <a:schemeClr val="lt1"/>
              </a:buClr>
              <a:buSzPts val="9100"/>
              <a:buNone/>
              <a:defRPr sz="9100">
                <a:solidFill>
                  <a:schemeClr val="lt1"/>
                </a:solidFill>
              </a:defRPr>
            </a:lvl8pPr>
            <a:lvl9pPr lvl="8">
              <a:spcBef>
                <a:spcPts val="0"/>
              </a:spcBef>
              <a:spcAft>
                <a:spcPts val="0"/>
              </a:spcAft>
              <a:buClr>
                <a:schemeClr val="lt1"/>
              </a:buClr>
              <a:buSzPts val="9100"/>
              <a:buNone/>
              <a:defRPr sz="9100">
                <a:solidFill>
                  <a:schemeClr val="lt1"/>
                </a:solidFill>
              </a:defRPr>
            </a:lvl9pPr>
          </a:lstStyle>
          <a:p>
            <a:endParaRPr/>
          </a:p>
        </p:txBody>
      </p:sp>
      <p:sp>
        <p:nvSpPr>
          <p:cNvPr id="16" name="Google Shape;16;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19" name="Google Shape;19;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0" name="Google Shape;20;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3" name="Google Shape;23;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4" name="Google Shape;24;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5" name="Google Shape;25;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8" name="Google Shape;28;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8424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1" name="Google Shape;31;p7"/>
          <p:cNvSpPr txBox="1">
            <a:spLocks noGrp="1"/>
          </p:cNvSpPr>
          <p:nvPr>
            <p:ph type="body" idx="1"/>
          </p:nvPr>
        </p:nvSpPr>
        <p:spPr>
          <a:xfrm>
            <a:off x="415600" y="1987833"/>
            <a:ext cx="3744000" cy="41040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2" name="Google Shape;32;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701800"/>
            <a:ext cx="7578300" cy="5454300"/>
          </a:xfrm>
          <a:prstGeom prst="rect">
            <a:avLst/>
          </a:prstGeom>
        </p:spPr>
        <p:txBody>
          <a:bodyPr spcFirstLastPara="1" wrap="square" lIns="121900" tIns="121900" rIns="121900" bIns="121900" anchor="ctr" anchorCtr="0">
            <a:normAutofit/>
          </a:bodyPr>
          <a:lstStyle>
            <a:lvl1pPr lvl="0">
              <a:spcBef>
                <a:spcPts val="0"/>
              </a:spcBef>
              <a:spcAft>
                <a:spcPts val="0"/>
              </a:spcAft>
              <a:buClr>
                <a:schemeClr val="lt1"/>
              </a:buClr>
              <a:buSzPts val="6400"/>
              <a:buNone/>
              <a:defRPr sz="6400">
                <a:solidFill>
                  <a:schemeClr val="lt1"/>
                </a:solidFill>
              </a:defRPr>
            </a:lvl1pPr>
            <a:lvl2pPr lvl="1">
              <a:spcBef>
                <a:spcPts val="0"/>
              </a:spcBef>
              <a:spcAft>
                <a:spcPts val="0"/>
              </a:spcAft>
              <a:buClr>
                <a:schemeClr val="lt1"/>
              </a:buClr>
              <a:buSzPts val="6400"/>
              <a:buNone/>
              <a:defRPr sz="6400">
                <a:solidFill>
                  <a:schemeClr val="lt1"/>
                </a:solidFill>
              </a:defRPr>
            </a:lvl2pPr>
            <a:lvl3pPr lvl="2">
              <a:spcBef>
                <a:spcPts val="0"/>
              </a:spcBef>
              <a:spcAft>
                <a:spcPts val="0"/>
              </a:spcAft>
              <a:buClr>
                <a:schemeClr val="lt1"/>
              </a:buClr>
              <a:buSzPts val="6400"/>
              <a:buNone/>
              <a:defRPr sz="6400">
                <a:solidFill>
                  <a:schemeClr val="lt1"/>
                </a:solidFill>
              </a:defRPr>
            </a:lvl3pPr>
            <a:lvl4pPr lvl="3">
              <a:spcBef>
                <a:spcPts val="0"/>
              </a:spcBef>
              <a:spcAft>
                <a:spcPts val="0"/>
              </a:spcAft>
              <a:buClr>
                <a:schemeClr val="lt1"/>
              </a:buClr>
              <a:buSzPts val="6400"/>
              <a:buNone/>
              <a:defRPr sz="6400">
                <a:solidFill>
                  <a:schemeClr val="lt1"/>
                </a:solidFill>
              </a:defRPr>
            </a:lvl4pPr>
            <a:lvl5pPr lvl="4">
              <a:spcBef>
                <a:spcPts val="0"/>
              </a:spcBef>
              <a:spcAft>
                <a:spcPts val="0"/>
              </a:spcAft>
              <a:buClr>
                <a:schemeClr val="lt1"/>
              </a:buClr>
              <a:buSzPts val="6400"/>
              <a:buNone/>
              <a:defRPr sz="6400">
                <a:solidFill>
                  <a:schemeClr val="lt1"/>
                </a:solidFill>
              </a:defRPr>
            </a:lvl5pPr>
            <a:lvl6pPr lvl="5">
              <a:spcBef>
                <a:spcPts val="0"/>
              </a:spcBef>
              <a:spcAft>
                <a:spcPts val="0"/>
              </a:spcAft>
              <a:buClr>
                <a:schemeClr val="lt1"/>
              </a:buClr>
              <a:buSzPts val="6400"/>
              <a:buNone/>
              <a:defRPr sz="6400">
                <a:solidFill>
                  <a:schemeClr val="lt1"/>
                </a:solidFill>
              </a:defRPr>
            </a:lvl6pPr>
            <a:lvl7pPr lvl="6">
              <a:spcBef>
                <a:spcPts val="0"/>
              </a:spcBef>
              <a:spcAft>
                <a:spcPts val="0"/>
              </a:spcAft>
              <a:buClr>
                <a:schemeClr val="lt1"/>
              </a:buClr>
              <a:buSzPts val="6400"/>
              <a:buNone/>
              <a:defRPr sz="6400">
                <a:solidFill>
                  <a:schemeClr val="lt1"/>
                </a:solidFill>
              </a:defRPr>
            </a:lvl7pPr>
            <a:lvl8pPr lvl="7">
              <a:spcBef>
                <a:spcPts val="0"/>
              </a:spcBef>
              <a:spcAft>
                <a:spcPts val="0"/>
              </a:spcAft>
              <a:buClr>
                <a:schemeClr val="lt1"/>
              </a:buClr>
              <a:buSzPts val="6400"/>
              <a:buNone/>
              <a:defRPr sz="6400">
                <a:solidFill>
                  <a:schemeClr val="lt1"/>
                </a:solidFill>
              </a:defRPr>
            </a:lvl8pPr>
            <a:lvl9pPr lvl="8">
              <a:spcBef>
                <a:spcPts val="0"/>
              </a:spcBef>
              <a:spcAft>
                <a:spcPts val="0"/>
              </a:spcAft>
              <a:buClr>
                <a:schemeClr val="lt1"/>
              </a:buClr>
              <a:buSzPts val="6400"/>
              <a:buNone/>
              <a:defRPr sz="6400">
                <a:solidFill>
                  <a:schemeClr val="lt1"/>
                </a:solidFill>
              </a:defRPr>
            </a:lvl9pPr>
          </a:lstStyle>
          <a:p>
            <a:endParaRPr/>
          </a:p>
        </p:txBody>
      </p:sp>
      <p:sp>
        <p:nvSpPr>
          <p:cNvPr id="35" name="Google Shape;35;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6096000" y="1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354000" y="1834132"/>
            <a:ext cx="5393700" cy="2069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100"/>
              <a:buNone/>
              <a:defRPr sz="5100"/>
            </a:lvl1pPr>
            <a:lvl2pPr lvl="1" algn="ctr">
              <a:spcBef>
                <a:spcPts val="0"/>
              </a:spcBef>
              <a:spcAft>
                <a:spcPts val="0"/>
              </a:spcAft>
              <a:buSzPts val="5100"/>
              <a:buNone/>
              <a:defRPr sz="5100"/>
            </a:lvl2pPr>
            <a:lvl3pPr lvl="2" algn="ctr">
              <a:spcBef>
                <a:spcPts val="0"/>
              </a:spcBef>
              <a:spcAft>
                <a:spcPts val="0"/>
              </a:spcAft>
              <a:buSzPts val="5100"/>
              <a:buNone/>
              <a:defRPr sz="5100"/>
            </a:lvl3pPr>
            <a:lvl4pPr lvl="3" algn="ctr">
              <a:spcBef>
                <a:spcPts val="0"/>
              </a:spcBef>
              <a:spcAft>
                <a:spcPts val="0"/>
              </a:spcAft>
              <a:buSzPts val="5100"/>
              <a:buNone/>
              <a:defRPr sz="5100"/>
            </a:lvl4pPr>
            <a:lvl5pPr lvl="4" algn="ctr">
              <a:spcBef>
                <a:spcPts val="0"/>
              </a:spcBef>
              <a:spcAft>
                <a:spcPts val="0"/>
              </a:spcAft>
              <a:buSzPts val="5100"/>
              <a:buNone/>
              <a:defRPr sz="5100"/>
            </a:lvl5pPr>
            <a:lvl6pPr lvl="5" algn="ctr">
              <a:spcBef>
                <a:spcPts val="0"/>
              </a:spcBef>
              <a:spcAft>
                <a:spcPts val="0"/>
              </a:spcAft>
              <a:buSzPts val="5100"/>
              <a:buNone/>
              <a:defRPr sz="5100"/>
            </a:lvl6pPr>
            <a:lvl7pPr lvl="6" algn="ctr">
              <a:spcBef>
                <a:spcPts val="0"/>
              </a:spcBef>
              <a:spcAft>
                <a:spcPts val="0"/>
              </a:spcAft>
              <a:buSzPts val="5100"/>
              <a:buNone/>
              <a:defRPr sz="5100"/>
            </a:lvl7pPr>
            <a:lvl8pPr lvl="7" algn="ctr">
              <a:spcBef>
                <a:spcPts val="0"/>
              </a:spcBef>
              <a:spcAft>
                <a:spcPts val="0"/>
              </a:spcAft>
              <a:buSzPts val="5100"/>
              <a:buNone/>
              <a:defRPr sz="5100"/>
            </a:lvl8pPr>
            <a:lvl9pPr lvl="8" algn="ctr">
              <a:spcBef>
                <a:spcPts val="0"/>
              </a:spcBef>
              <a:spcAft>
                <a:spcPts val="0"/>
              </a:spcAft>
              <a:buSzPts val="5100"/>
              <a:buNone/>
              <a:defRPr sz="5100"/>
            </a:lvl9pPr>
          </a:lstStyle>
          <a:p>
            <a:endParaRPr/>
          </a:p>
        </p:txBody>
      </p:sp>
      <p:sp>
        <p:nvSpPr>
          <p:cNvPr id="40" name="Google Shape;40;p9"/>
          <p:cNvSpPr txBox="1">
            <a:spLocks noGrp="1"/>
          </p:cNvSpPr>
          <p:nvPr>
            <p:ph type="subTitle" idx="1"/>
          </p:nvPr>
        </p:nvSpPr>
        <p:spPr>
          <a:xfrm>
            <a:off x="354000" y="3974834"/>
            <a:ext cx="5393700" cy="17940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41" name="Google Shape;41;p9"/>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Clr>
                <a:schemeClr val="lt1"/>
              </a:buClr>
              <a:buSzPts val="2400"/>
              <a:buChar char="●"/>
              <a:defRPr>
                <a:solidFill>
                  <a:schemeClr val="lt1"/>
                </a:solidFill>
              </a:defRPr>
            </a:lvl1pPr>
            <a:lvl2pPr marL="914400" lvl="1" indent="-349250">
              <a:spcBef>
                <a:spcPts val="0"/>
              </a:spcBef>
              <a:spcAft>
                <a:spcPts val="0"/>
              </a:spcAft>
              <a:buClr>
                <a:schemeClr val="lt1"/>
              </a:buClr>
              <a:buSzPts val="1900"/>
              <a:buChar char="○"/>
              <a:defRPr>
                <a:solidFill>
                  <a:schemeClr val="lt1"/>
                </a:solidFill>
              </a:defRPr>
            </a:lvl2pPr>
            <a:lvl3pPr marL="1371600" lvl="2" indent="-349250">
              <a:spcBef>
                <a:spcPts val="0"/>
              </a:spcBef>
              <a:spcAft>
                <a:spcPts val="0"/>
              </a:spcAft>
              <a:buClr>
                <a:schemeClr val="lt1"/>
              </a:buClr>
              <a:buSzPts val="1900"/>
              <a:buChar char="■"/>
              <a:defRPr>
                <a:solidFill>
                  <a:schemeClr val="lt1"/>
                </a:solidFill>
              </a:defRPr>
            </a:lvl3pPr>
            <a:lvl4pPr marL="1828800" lvl="3" indent="-349250">
              <a:spcBef>
                <a:spcPts val="0"/>
              </a:spcBef>
              <a:spcAft>
                <a:spcPts val="0"/>
              </a:spcAft>
              <a:buClr>
                <a:schemeClr val="lt1"/>
              </a:buClr>
              <a:buSzPts val="1900"/>
              <a:buChar char="●"/>
              <a:defRPr>
                <a:solidFill>
                  <a:schemeClr val="lt1"/>
                </a:solidFill>
              </a:defRPr>
            </a:lvl4pPr>
            <a:lvl5pPr marL="2286000" lvl="4" indent="-349250">
              <a:spcBef>
                <a:spcPts val="0"/>
              </a:spcBef>
              <a:spcAft>
                <a:spcPts val="0"/>
              </a:spcAft>
              <a:buClr>
                <a:schemeClr val="lt1"/>
              </a:buClr>
              <a:buSzPts val="1900"/>
              <a:buChar char="○"/>
              <a:defRPr>
                <a:solidFill>
                  <a:schemeClr val="lt1"/>
                </a:solidFill>
              </a:defRPr>
            </a:lvl5pPr>
            <a:lvl6pPr marL="2743200" lvl="5" indent="-349250">
              <a:spcBef>
                <a:spcPts val="0"/>
              </a:spcBef>
              <a:spcAft>
                <a:spcPts val="0"/>
              </a:spcAft>
              <a:buClr>
                <a:schemeClr val="lt1"/>
              </a:buClr>
              <a:buSzPts val="1900"/>
              <a:buChar char="■"/>
              <a:defRPr>
                <a:solidFill>
                  <a:schemeClr val="lt1"/>
                </a:solidFill>
              </a:defRPr>
            </a:lvl6pPr>
            <a:lvl7pPr marL="3200400" lvl="6" indent="-349250">
              <a:spcBef>
                <a:spcPts val="0"/>
              </a:spcBef>
              <a:spcAft>
                <a:spcPts val="0"/>
              </a:spcAft>
              <a:buClr>
                <a:schemeClr val="lt1"/>
              </a:buClr>
              <a:buSzPts val="1900"/>
              <a:buChar char="●"/>
              <a:defRPr>
                <a:solidFill>
                  <a:schemeClr val="lt1"/>
                </a:solidFill>
              </a:defRPr>
            </a:lvl7pPr>
            <a:lvl8pPr marL="3657600" lvl="7" indent="-349250">
              <a:spcBef>
                <a:spcPts val="0"/>
              </a:spcBef>
              <a:spcAft>
                <a:spcPts val="0"/>
              </a:spcAft>
              <a:buClr>
                <a:schemeClr val="lt1"/>
              </a:buClr>
              <a:buSzPts val="1900"/>
              <a:buChar char="○"/>
              <a:defRPr>
                <a:solidFill>
                  <a:schemeClr val="lt1"/>
                </a:solidFill>
              </a:defRPr>
            </a:lvl8pPr>
            <a:lvl9pPr marL="4114800" lvl="8" indent="-349250">
              <a:spcBef>
                <a:spcPts val="0"/>
              </a:spcBef>
              <a:spcAft>
                <a:spcPts val="0"/>
              </a:spcAft>
              <a:buClr>
                <a:schemeClr val="lt1"/>
              </a:buClr>
              <a:buSzPts val="1900"/>
              <a:buChar char="■"/>
              <a:defRPr>
                <a:solidFill>
                  <a:schemeClr val="lt1"/>
                </a:solidFill>
              </a:defRPr>
            </a:lvl9pPr>
          </a:lstStyle>
          <a:p>
            <a:endParaRPr/>
          </a:p>
        </p:txBody>
      </p:sp>
      <p:sp>
        <p:nvSpPr>
          <p:cNvPr id="42" name="Google Shape;42;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426000" y="5644967"/>
            <a:ext cx="7998300" cy="7983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Clr>
                <a:schemeClr val="accent3"/>
              </a:buClr>
              <a:buSzPts val="24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Font typeface="Proxima Nova"/>
              <a:buChar char="●"/>
              <a:defRPr sz="2400">
                <a:solidFill>
                  <a:schemeClr val="dk2"/>
                </a:solidFill>
                <a:latin typeface="Proxima Nova"/>
                <a:ea typeface="Proxima Nova"/>
                <a:cs typeface="Proxima Nova"/>
                <a:sym typeface="Proxima Nova"/>
              </a:defRPr>
            </a:lvl1pPr>
            <a:lvl2pPr marL="914400" lvl="1" indent="-349250">
              <a:lnSpc>
                <a:spcPct val="115000"/>
              </a:lnSpc>
              <a:spcBef>
                <a:spcPts val="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2pPr>
            <a:lvl3pPr marL="1371600" lvl="2" indent="-349250">
              <a:lnSpc>
                <a:spcPct val="115000"/>
              </a:lnSpc>
              <a:spcBef>
                <a:spcPts val="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3pPr>
            <a:lvl4pPr marL="1828800" lvl="3" indent="-349250">
              <a:lnSpc>
                <a:spcPct val="115000"/>
              </a:lnSpc>
              <a:spcBef>
                <a:spcPts val="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4pPr>
            <a:lvl5pPr marL="2286000" lvl="4" indent="-349250">
              <a:lnSpc>
                <a:spcPct val="115000"/>
              </a:lnSpc>
              <a:spcBef>
                <a:spcPts val="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5pPr>
            <a:lvl6pPr marL="2743200" lvl="5" indent="-349250">
              <a:lnSpc>
                <a:spcPct val="115000"/>
              </a:lnSpc>
              <a:spcBef>
                <a:spcPts val="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6pPr>
            <a:lvl7pPr marL="3200400" lvl="6" indent="-349250">
              <a:lnSpc>
                <a:spcPct val="115000"/>
              </a:lnSpc>
              <a:spcBef>
                <a:spcPts val="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7pPr>
            <a:lvl8pPr marL="3657600" lvl="7" indent="-349250">
              <a:lnSpc>
                <a:spcPct val="115000"/>
              </a:lnSpc>
              <a:spcBef>
                <a:spcPts val="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8pPr>
            <a:lvl9pPr marL="4114800" lvl="8" indent="-349250">
              <a:lnSpc>
                <a:spcPct val="115000"/>
              </a:lnSpc>
              <a:spcBef>
                <a:spcPts val="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latin typeface="Proxima Nova"/>
                <a:ea typeface="Proxima Nova"/>
                <a:cs typeface="Proxima Nova"/>
                <a:sym typeface="Proxima Nova"/>
              </a:defRPr>
            </a:lvl1pPr>
            <a:lvl2pPr lvl="1" algn="r">
              <a:buNone/>
              <a:defRPr sz="1300">
                <a:solidFill>
                  <a:schemeClr val="dk2"/>
                </a:solidFill>
                <a:latin typeface="Proxima Nova"/>
                <a:ea typeface="Proxima Nova"/>
                <a:cs typeface="Proxima Nova"/>
                <a:sym typeface="Proxima Nova"/>
              </a:defRPr>
            </a:lvl2pPr>
            <a:lvl3pPr lvl="2" algn="r">
              <a:buNone/>
              <a:defRPr sz="1300">
                <a:solidFill>
                  <a:schemeClr val="dk2"/>
                </a:solidFill>
                <a:latin typeface="Proxima Nova"/>
                <a:ea typeface="Proxima Nova"/>
                <a:cs typeface="Proxima Nova"/>
                <a:sym typeface="Proxima Nova"/>
              </a:defRPr>
            </a:lvl3pPr>
            <a:lvl4pPr lvl="3" algn="r">
              <a:buNone/>
              <a:defRPr sz="1300">
                <a:solidFill>
                  <a:schemeClr val="dk2"/>
                </a:solidFill>
                <a:latin typeface="Proxima Nova"/>
                <a:ea typeface="Proxima Nova"/>
                <a:cs typeface="Proxima Nova"/>
                <a:sym typeface="Proxima Nova"/>
              </a:defRPr>
            </a:lvl4pPr>
            <a:lvl5pPr lvl="4" algn="r">
              <a:buNone/>
              <a:defRPr sz="1300">
                <a:solidFill>
                  <a:schemeClr val="dk2"/>
                </a:solidFill>
                <a:latin typeface="Proxima Nova"/>
                <a:ea typeface="Proxima Nova"/>
                <a:cs typeface="Proxima Nova"/>
                <a:sym typeface="Proxima Nova"/>
              </a:defRPr>
            </a:lvl5pPr>
            <a:lvl6pPr lvl="5" algn="r">
              <a:buNone/>
              <a:defRPr sz="1300">
                <a:solidFill>
                  <a:schemeClr val="dk2"/>
                </a:solidFill>
                <a:latin typeface="Proxima Nova"/>
                <a:ea typeface="Proxima Nova"/>
                <a:cs typeface="Proxima Nova"/>
                <a:sym typeface="Proxima Nova"/>
              </a:defRPr>
            </a:lvl6pPr>
            <a:lvl7pPr lvl="6" algn="r">
              <a:buNone/>
              <a:defRPr sz="1300">
                <a:solidFill>
                  <a:schemeClr val="dk2"/>
                </a:solidFill>
                <a:latin typeface="Proxima Nova"/>
                <a:ea typeface="Proxima Nova"/>
                <a:cs typeface="Proxima Nova"/>
                <a:sym typeface="Proxima Nova"/>
              </a:defRPr>
            </a:lvl7pPr>
            <a:lvl8pPr lvl="7" algn="r">
              <a:buNone/>
              <a:defRPr sz="1300">
                <a:solidFill>
                  <a:schemeClr val="dk2"/>
                </a:solidFill>
                <a:latin typeface="Proxima Nova"/>
                <a:ea typeface="Proxima Nova"/>
                <a:cs typeface="Proxima Nova"/>
                <a:sym typeface="Proxima Nova"/>
              </a:defRPr>
            </a:lvl8pPr>
            <a:lvl9pPr lvl="8" algn="r">
              <a:buNone/>
              <a:defRPr sz="13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subTitle" idx="1"/>
          </p:nvPr>
        </p:nvSpPr>
        <p:spPr>
          <a:xfrm>
            <a:off x="415650" y="3860147"/>
            <a:ext cx="11360700" cy="978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sz="3300"/>
              <a:t>May 19, 2022</a:t>
            </a:r>
            <a:endParaRPr sz="3300"/>
          </a:p>
          <a:p>
            <a:pPr marL="0" lvl="0" indent="0" algn="ctr" rtl="0">
              <a:lnSpc>
                <a:spcPct val="90000"/>
              </a:lnSpc>
              <a:spcBef>
                <a:spcPts val="1000"/>
              </a:spcBef>
              <a:spcAft>
                <a:spcPts val="0"/>
              </a:spcAft>
              <a:buClr>
                <a:schemeClr val="dk1"/>
              </a:buClr>
              <a:buSzPts val="2400"/>
              <a:buNone/>
            </a:pPr>
            <a:endParaRPr/>
          </a:p>
        </p:txBody>
      </p:sp>
      <p:pic>
        <p:nvPicPr>
          <p:cNvPr id="63" name="Google Shape;63;p14"/>
          <p:cNvPicPr preferRelativeResize="0"/>
          <p:nvPr/>
        </p:nvPicPr>
        <p:blipFill rotWithShape="1">
          <a:blip r:embed="rId3">
            <a:alphaModFix/>
          </a:blip>
          <a:srcRect/>
          <a:stretch/>
        </p:blipFill>
        <p:spPr>
          <a:xfrm>
            <a:off x="875300" y="365926"/>
            <a:ext cx="10441400" cy="2845275"/>
          </a:xfrm>
          <a:prstGeom prst="rect">
            <a:avLst/>
          </a:prstGeom>
          <a:noFill/>
          <a:ln>
            <a:noFill/>
          </a:ln>
        </p:spPr>
      </p:pic>
      <p:pic>
        <p:nvPicPr>
          <p:cNvPr id="64" name="Google Shape;64;p14"/>
          <p:cNvPicPr preferRelativeResize="0"/>
          <p:nvPr/>
        </p:nvPicPr>
        <p:blipFill rotWithShape="1">
          <a:blip r:embed="rId4">
            <a:alphaModFix/>
          </a:blip>
          <a:srcRect/>
          <a:stretch/>
        </p:blipFill>
        <p:spPr>
          <a:xfrm>
            <a:off x="4207125" y="4582025"/>
            <a:ext cx="4102625" cy="2126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23" descr="Icon&#10;&#10;Description automatically generated"/>
          <p:cNvPicPr preferRelativeResize="0"/>
          <p:nvPr/>
        </p:nvPicPr>
        <p:blipFill rotWithShape="1">
          <a:blip r:embed="rId3">
            <a:alphaModFix/>
          </a:blip>
          <a:srcRect/>
          <a:stretch/>
        </p:blipFill>
        <p:spPr>
          <a:xfrm>
            <a:off x="1073150" y="2063750"/>
            <a:ext cx="10045700" cy="2730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endParaRPr/>
          </a:p>
        </p:txBody>
      </p:sp>
      <p:sp>
        <p:nvSpPr>
          <p:cNvPr id="128" name="Google Shape;128;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800"/>
              <a:buNone/>
            </a:pPr>
            <a:endParaRPr/>
          </a:p>
        </p:txBody>
      </p:sp>
      <p:pic>
        <p:nvPicPr>
          <p:cNvPr id="129" name="Google Shape;129;p24" descr="Text, timelin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30" name="Google Shape;130;p24" descr="Text, timelin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endParaRPr/>
          </a:p>
        </p:txBody>
      </p:sp>
      <p:sp>
        <p:nvSpPr>
          <p:cNvPr id="136" name="Google Shape;136;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800"/>
              <a:buNone/>
            </a:pPr>
            <a:endParaRPr/>
          </a:p>
        </p:txBody>
      </p:sp>
      <p:pic>
        <p:nvPicPr>
          <p:cNvPr id="137" name="Google Shape;137;p25" descr="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38" name="Google Shape;138;p25" descr="Text&#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endParaRPr/>
          </a:p>
        </p:txBody>
      </p:sp>
      <p:sp>
        <p:nvSpPr>
          <p:cNvPr id="144" name="Google Shape;144;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800"/>
              <a:buNone/>
            </a:pPr>
            <a:endParaRPr/>
          </a:p>
        </p:txBody>
      </p:sp>
      <p:pic>
        <p:nvPicPr>
          <p:cNvPr id="145" name="Google Shape;145;p26" descr="Graphical user interface, application&#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46" name="Google Shape;146;p26" descr="Graphical user interface, application&#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endParaRPr/>
          </a:p>
        </p:txBody>
      </p:sp>
      <p:sp>
        <p:nvSpPr>
          <p:cNvPr id="152" name="Google Shape;152;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800"/>
              <a:buNone/>
            </a:pPr>
            <a:endParaRPr/>
          </a:p>
        </p:txBody>
      </p:sp>
      <p:pic>
        <p:nvPicPr>
          <p:cNvPr id="153" name="Google Shape;153;p27"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endParaRPr/>
          </a:p>
        </p:txBody>
      </p:sp>
      <p:sp>
        <p:nvSpPr>
          <p:cNvPr id="159" name="Google Shape;159;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800"/>
              <a:buNone/>
            </a:pPr>
            <a:endParaRPr/>
          </a:p>
        </p:txBody>
      </p:sp>
      <p:pic>
        <p:nvPicPr>
          <p:cNvPr id="160" name="Google Shape;160;p28"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61" name="Google Shape;161;p28" descr="Graphical user interface, application&#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latin typeface="Verdana" panose="020B0604030504040204" pitchFamily="34" charset="0"/>
                <a:ea typeface="Verdana" panose="020B0604030504040204" pitchFamily="34" charset="0"/>
                <a:cs typeface="Verdana" panose="020B0604030504040204" pitchFamily="34" charset="0"/>
              </a:rPr>
              <a:t>Next Steps</a:t>
            </a:r>
            <a:endParaRPr b="1" dirty="0">
              <a:latin typeface="Verdana" panose="020B0604030504040204" pitchFamily="34" charset="0"/>
              <a:ea typeface="Verdana" panose="020B0604030504040204" pitchFamily="34" charset="0"/>
              <a:cs typeface="Verdana" panose="020B0604030504040204" pitchFamily="34" charset="0"/>
            </a:endParaRPr>
          </a:p>
        </p:txBody>
      </p:sp>
      <p:sp>
        <p:nvSpPr>
          <p:cNvPr id="167" name="Google Shape;167;p29"/>
          <p:cNvSpPr txBox="1">
            <a:spLocks noGrp="1"/>
          </p:cNvSpPr>
          <p:nvPr>
            <p:ph type="body" idx="1"/>
          </p:nvPr>
        </p:nvSpPr>
        <p:spPr>
          <a:xfrm>
            <a:off x="838200" y="1807575"/>
            <a:ext cx="10515600" cy="4351200"/>
          </a:xfrm>
          <a:prstGeom prst="rect">
            <a:avLst/>
          </a:prstGeom>
          <a:noFill/>
          <a:ln>
            <a:noFill/>
          </a:ln>
        </p:spPr>
        <p:txBody>
          <a:bodyPr spcFirstLastPara="1" wrap="square" lIns="91425" tIns="45700" rIns="91425" bIns="45700" anchor="t" anchorCtr="0">
            <a:normAutofit fontScale="92500" lnSpcReduction="20000"/>
          </a:bodyPr>
          <a:lstStyle/>
          <a:p>
            <a:pPr marL="457200" lvl="0" indent="0" algn="l" rtl="0">
              <a:lnSpc>
                <a:spcPct val="115000"/>
              </a:lnSpc>
              <a:spcBef>
                <a:spcPts val="0"/>
              </a:spcBef>
              <a:spcAft>
                <a:spcPts val="0"/>
              </a:spcAft>
              <a:buNone/>
            </a:pPr>
            <a:endParaRPr sz="2800" dirty="0"/>
          </a:p>
          <a:p>
            <a:pPr marL="457200" lvl="0" indent="-353060" algn="l" rtl="0">
              <a:lnSpc>
                <a:spcPct val="115000"/>
              </a:lnSpc>
              <a:spcBef>
                <a:spcPts val="0"/>
              </a:spcBef>
              <a:spcAft>
                <a:spcPts val="0"/>
              </a:spcAft>
              <a:buSzPct val="100000"/>
              <a:buChar char="•"/>
            </a:pPr>
            <a:r>
              <a:rPr lang="en-US" sz="2800" dirty="0"/>
              <a:t>Each of us is looking forward to increasing our impact in Tahoe-Truckee in various ways because of our Leadership Experience</a:t>
            </a:r>
          </a:p>
          <a:p>
            <a:pPr marL="457200" lvl="0" indent="-353060" algn="l" rtl="0">
              <a:lnSpc>
                <a:spcPct val="115000"/>
              </a:lnSpc>
              <a:spcBef>
                <a:spcPts val="0"/>
              </a:spcBef>
              <a:spcAft>
                <a:spcPts val="0"/>
              </a:spcAft>
              <a:buSzPct val="100000"/>
              <a:buChar char="•"/>
            </a:pPr>
            <a:endParaRPr sz="2564" dirty="0"/>
          </a:p>
          <a:p>
            <a:pPr marL="457200" lvl="0" indent="-353060" algn="l" rtl="0">
              <a:lnSpc>
                <a:spcPct val="115000"/>
              </a:lnSpc>
              <a:spcBef>
                <a:spcPts val="0"/>
              </a:spcBef>
              <a:spcAft>
                <a:spcPts val="0"/>
              </a:spcAft>
              <a:buSzPct val="100000"/>
              <a:buChar char="•"/>
            </a:pPr>
            <a:r>
              <a:rPr lang="en-US" sz="2800" dirty="0"/>
              <a:t>We appreciated this opportunity to take an idea to “reality,” and learn about ourselves as individuals and group members. </a:t>
            </a:r>
          </a:p>
          <a:p>
            <a:pPr marL="457200" lvl="0" indent="-353060" algn="l" rtl="0">
              <a:lnSpc>
                <a:spcPct val="115000"/>
              </a:lnSpc>
              <a:spcBef>
                <a:spcPts val="0"/>
              </a:spcBef>
              <a:spcAft>
                <a:spcPts val="0"/>
              </a:spcAft>
              <a:buSzPct val="100000"/>
              <a:buChar char="•"/>
            </a:pPr>
            <a:endParaRPr sz="2800" dirty="0"/>
          </a:p>
          <a:p>
            <a:pPr marL="457200" lvl="0" indent="-353060" algn="l" rtl="0">
              <a:lnSpc>
                <a:spcPct val="115000"/>
              </a:lnSpc>
              <a:spcBef>
                <a:spcPts val="1000"/>
              </a:spcBef>
              <a:spcAft>
                <a:spcPts val="0"/>
              </a:spcAft>
              <a:buSzPct val="100000"/>
              <a:buChar char="•"/>
            </a:pPr>
            <a:r>
              <a:rPr lang="en-US" sz="2800" dirty="0"/>
              <a:t>Cheers Leadership Class of 2022 - we’re friends for life!</a:t>
            </a:r>
            <a:endParaRPr sz="2800" dirty="0"/>
          </a:p>
          <a:p>
            <a:pPr marL="457200" lvl="0" indent="0" algn="l" rtl="0">
              <a:lnSpc>
                <a:spcPct val="100000"/>
              </a:lnSpc>
              <a:spcBef>
                <a:spcPts val="0"/>
              </a:spcBef>
              <a:spcAft>
                <a:spcPts val="0"/>
              </a:spcAft>
              <a:buNone/>
            </a:pPr>
            <a:endParaRPr sz="2500" dirty="0">
              <a:latin typeface="Arial"/>
              <a:ea typeface="Arial"/>
              <a:cs typeface="Arial"/>
              <a:sym typeface="Arial"/>
            </a:endParaRPr>
          </a:p>
          <a:p>
            <a:pPr marL="0" lvl="0" indent="0" algn="l" rtl="0">
              <a:lnSpc>
                <a:spcPct val="100000"/>
              </a:lnSpc>
              <a:spcBef>
                <a:spcPts val="0"/>
              </a:spcBef>
              <a:spcAft>
                <a:spcPts val="0"/>
              </a:spcAft>
              <a:buNone/>
            </a:pPr>
            <a:endParaRPr sz="2758" b="1" i="1" dirty="0">
              <a:solidFill>
                <a:schemeClr val="accent3"/>
              </a:solidFill>
            </a:endParaRPr>
          </a:p>
          <a:p>
            <a:pPr marL="0" lvl="0" indent="0" algn="l" rtl="0">
              <a:lnSpc>
                <a:spcPct val="100000"/>
              </a:lnSpc>
              <a:spcBef>
                <a:spcPts val="0"/>
              </a:spcBef>
              <a:spcAft>
                <a:spcPts val="0"/>
              </a:spcAft>
              <a:buNone/>
            </a:pPr>
            <a:r>
              <a:rPr lang="en-US" sz="2758" b="1" i="1" dirty="0">
                <a:solidFill>
                  <a:schemeClr val="accent3"/>
                </a:solidFill>
              </a:rPr>
              <a:t>REMEMBER—there are NO LOSERS in the garbage game.</a:t>
            </a:r>
            <a:r>
              <a:rPr lang="en-US" sz="2500" dirty="0">
                <a:latin typeface="Arial"/>
                <a:ea typeface="Arial"/>
                <a:cs typeface="Arial"/>
                <a:sym typeface="Arial"/>
              </a:rPr>
              <a:t> </a:t>
            </a:r>
            <a:endParaRPr sz="2500" dirty="0">
              <a:latin typeface="Arial"/>
              <a:ea typeface="Arial"/>
              <a:cs typeface="Arial"/>
              <a:sym typeface="Arial"/>
            </a:endParaRPr>
          </a:p>
          <a:p>
            <a:pPr marL="0" lvl="0" indent="0" algn="l" rtl="0">
              <a:lnSpc>
                <a:spcPct val="100000"/>
              </a:lnSpc>
              <a:spcBef>
                <a:spcPts val="0"/>
              </a:spcBef>
              <a:spcAft>
                <a:spcPts val="0"/>
              </a:spcAft>
              <a:buNone/>
            </a:pPr>
            <a:endParaRPr sz="2500" dirty="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dirty="0">
                <a:latin typeface="Verdana" panose="020B0604030504040204" pitchFamily="34" charset="0"/>
                <a:ea typeface="Verdana" panose="020B0604030504040204" pitchFamily="34" charset="0"/>
                <a:cs typeface="Verdana" panose="020B0604030504040204" pitchFamily="34" charset="0"/>
              </a:rPr>
              <a:t>THANK YOU! </a:t>
            </a:r>
            <a:endParaRPr b="1" dirty="0">
              <a:latin typeface="Verdana" panose="020B0604030504040204" pitchFamily="34" charset="0"/>
              <a:ea typeface="Verdana" panose="020B0604030504040204" pitchFamily="34" charset="0"/>
              <a:cs typeface="Verdana" panose="020B0604030504040204" pitchFamily="34" charset="0"/>
            </a:endParaRPr>
          </a:p>
        </p:txBody>
      </p:sp>
      <p:sp>
        <p:nvSpPr>
          <p:cNvPr id="174" name="Google Shape;174;p30"/>
          <p:cNvSpPr txBox="1">
            <a:spLocks noGrp="1"/>
          </p:cNvSpPr>
          <p:nvPr>
            <p:ph type="body" idx="1"/>
          </p:nvPr>
        </p:nvSpPr>
        <p:spPr>
          <a:xfrm>
            <a:off x="242625" y="1690700"/>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1000"/>
              </a:spcBef>
              <a:spcAft>
                <a:spcPts val="0"/>
              </a:spcAft>
              <a:buSzPts val="2800"/>
              <a:buNone/>
            </a:pPr>
            <a:endParaRPr/>
          </a:p>
          <a:p>
            <a:pPr marL="228600" lvl="0" indent="-228600" algn="l" rtl="0">
              <a:lnSpc>
                <a:spcPct val="90000"/>
              </a:lnSpc>
              <a:spcBef>
                <a:spcPts val="1000"/>
              </a:spcBef>
              <a:spcAft>
                <a:spcPts val="0"/>
              </a:spcAft>
              <a:buClr>
                <a:schemeClr val="dk1"/>
              </a:buClr>
              <a:buSzPts val="2800"/>
              <a:buChar char="•"/>
            </a:pPr>
            <a:endParaRPr/>
          </a:p>
        </p:txBody>
      </p:sp>
      <p:pic>
        <p:nvPicPr>
          <p:cNvPr id="175" name="Google Shape;175;p30"/>
          <p:cNvPicPr preferRelativeResize="0"/>
          <p:nvPr/>
        </p:nvPicPr>
        <p:blipFill>
          <a:blip r:embed="rId3">
            <a:alphaModFix/>
          </a:blip>
          <a:stretch>
            <a:fillRect/>
          </a:stretch>
        </p:blipFill>
        <p:spPr>
          <a:xfrm>
            <a:off x="3588425" y="1047750"/>
            <a:ext cx="4762500" cy="4762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762825" y="365000"/>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Calibri"/>
              <a:buNone/>
            </a:pPr>
            <a:r>
              <a:rPr lang="en-US" sz="4600" b="1" dirty="0">
                <a:latin typeface="Verdana"/>
                <a:ea typeface="Verdana"/>
                <a:cs typeface="Verdana"/>
                <a:sym typeface="Verdana"/>
              </a:rPr>
              <a:t>Group Members</a:t>
            </a:r>
            <a:br>
              <a:rPr lang="en-US" sz="4600" b="1" dirty="0"/>
            </a:br>
            <a:endParaRPr sz="4600" b="1" dirty="0"/>
          </a:p>
        </p:txBody>
      </p:sp>
      <p:sp>
        <p:nvSpPr>
          <p:cNvPr id="70" name="Google Shape;70;p15"/>
          <p:cNvSpPr txBox="1">
            <a:spLocks noGrp="1"/>
          </p:cNvSpPr>
          <p:nvPr>
            <p:ph type="body" idx="1"/>
          </p:nvPr>
        </p:nvSpPr>
        <p:spPr>
          <a:xfrm>
            <a:off x="667275" y="1501350"/>
            <a:ext cx="10935600" cy="49488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SzPct val="74999"/>
              <a:buNone/>
            </a:pPr>
            <a:r>
              <a:rPr lang="en-US" b="1" dirty="0">
                <a:solidFill>
                  <a:schemeClr val="dk1"/>
                </a:solidFill>
              </a:rPr>
              <a:t>Julie Malkin-Manning</a:t>
            </a:r>
            <a:endParaRPr b="1" dirty="0">
              <a:solidFill>
                <a:schemeClr val="dk1"/>
              </a:solidFill>
            </a:endParaRPr>
          </a:p>
          <a:p>
            <a:pPr marL="457200" lvl="0" indent="0" algn="l" rtl="0">
              <a:lnSpc>
                <a:spcPct val="100000"/>
              </a:lnSpc>
              <a:spcBef>
                <a:spcPts val="0"/>
              </a:spcBef>
              <a:spcAft>
                <a:spcPts val="0"/>
              </a:spcAft>
              <a:buSzPct val="74999"/>
              <a:buNone/>
            </a:pPr>
            <a:r>
              <a:rPr lang="en-US" dirty="0"/>
              <a:t>From Detroit, Michigan, she has lived in Incline Village since 2008 with her husband Huckleberry and dog, Fozzie.</a:t>
            </a:r>
            <a:endParaRPr dirty="0"/>
          </a:p>
          <a:p>
            <a:pPr marL="122872" lvl="0" indent="0" algn="l" rtl="0">
              <a:lnSpc>
                <a:spcPct val="100000"/>
              </a:lnSpc>
              <a:spcBef>
                <a:spcPts val="0"/>
              </a:spcBef>
              <a:spcAft>
                <a:spcPts val="0"/>
              </a:spcAft>
              <a:buSzPct val="74999"/>
              <a:buNone/>
            </a:pPr>
            <a:endParaRPr dirty="0"/>
          </a:p>
          <a:p>
            <a:pPr marL="0" lvl="0" indent="0" algn="l" rtl="0">
              <a:lnSpc>
                <a:spcPct val="100000"/>
              </a:lnSpc>
              <a:spcBef>
                <a:spcPts val="0"/>
              </a:spcBef>
              <a:spcAft>
                <a:spcPts val="0"/>
              </a:spcAft>
              <a:buSzPct val="74999"/>
              <a:buNone/>
            </a:pPr>
            <a:r>
              <a:rPr lang="en-US" b="1" dirty="0">
                <a:solidFill>
                  <a:schemeClr val="dk1"/>
                </a:solidFill>
              </a:rPr>
              <a:t>Lori Marquette</a:t>
            </a:r>
            <a:endParaRPr b="1" dirty="0"/>
          </a:p>
          <a:p>
            <a:pPr marL="457200" lvl="0" indent="0" algn="l" rtl="0">
              <a:lnSpc>
                <a:spcPct val="100000"/>
              </a:lnSpc>
              <a:spcBef>
                <a:spcPts val="0"/>
              </a:spcBef>
              <a:spcAft>
                <a:spcPts val="0"/>
              </a:spcAft>
              <a:buSzPct val="100000"/>
              <a:buNone/>
            </a:pPr>
            <a:r>
              <a:rPr lang="en-US" sz="2400" dirty="0"/>
              <a:t>Native Californian from Los Angeles area.  Retired from Riverside County and moved to   Truckee in 2014.</a:t>
            </a:r>
            <a:endParaRPr sz="2400" dirty="0"/>
          </a:p>
          <a:p>
            <a:pPr marL="122872" lvl="0" indent="0" algn="l" rtl="0">
              <a:lnSpc>
                <a:spcPct val="100000"/>
              </a:lnSpc>
              <a:spcBef>
                <a:spcPts val="0"/>
              </a:spcBef>
              <a:spcAft>
                <a:spcPts val="0"/>
              </a:spcAft>
              <a:buSzPct val="74999"/>
              <a:buNone/>
            </a:pPr>
            <a:endParaRPr dirty="0"/>
          </a:p>
          <a:p>
            <a:pPr marL="0" lvl="0" indent="0" algn="l" rtl="0">
              <a:lnSpc>
                <a:spcPct val="100000"/>
              </a:lnSpc>
              <a:spcBef>
                <a:spcPts val="0"/>
              </a:spcBef>
              <a:spcAft>
                <a:spcPts val="0"/>
              </a:spcAft>
              <a:buSzPct val="74999"/>
              <a:buNone/>
            </a:pPr>
            <a:r>
              <a:rPr lang="en-US" b="1" dirty="0">
                <a:solidFill>
                  <a:schemeClr val="dk1"/>
                </a:solidFill>
              </a:rPr>
              <a:t>Terri Streetman</a:t>
            </a:r>
            <a:endParaRPr b="1" dirty="0"/>
          </a:p>
          <a:p>
            <a:pPr marL="457200" lvl="0" indent="0" algn="l" rtl="0">
              <a:lnSpc>
                <a:spcPct val="100000"/>
              </a:lnSpc>
              <a:spcBef>
                <a:spcPts val="0"/>
              </a:spcBef>
              <a:spcAft>
                <a:spcPts val="0"/>
              </a:spcAft>
              <a:buSzPct val="74999"/>
              <a:buNone/>
            </a:pPr>
            <a:r>
              <a:rPr lang="en-US" dirty="0"/>
              <a:t>22-year California transplant from Florida. Has lived in Olympic Valley since March 2020.</a:t>
            </a:r>
            <a:endParaRPr dirty="0"/>
          </a:p>
          <a:p>
            <a:pPr marL="122872" lvl="0" indent="0" algn="l" rtl="0">
              <a:lnSpc>
                <a:spcPct val="100000"/>
              </a:lnSpc>
              <a:spcBef>
                <a:spcPts val="0"/>
              </a:spcBef>
              <a:spcAft>
                <a:spcPts val="0"/>
              </a:spcAft>
              <a:buSzPct val="74999"/>
              <a:buNone/>
            </a:pPr>
            <a:endParaRPr dirty="0"/>
          </a:p>
          <a:p>
            <a:pPr marL="0" lvl="0" indent="0" algn="l" rtl="0">
              <a:lnSpc>
                <a:spcPct val="100000"/>
              </a:lnSpc>
              <a:spcBef>
                <a:spcPts val="0"/>
              </a:spcBef>
              <a:spcAft>
                <a:spcPts val="0"/>
              </a:spcAft>
              <a:buSzPct val="74999"/>
              <a:buNone/>
            </a:pPr>
            <a:r>
              <a:rPr lang="en-US" b="1" dirty="0">
                <a:solidFill>
                  <a:schemeClr val="dk1"/>
                </a:solidFill>
              </a:rPr>
              <a:t>Suzie </a:t>
            </a:r>
            <a:r>
              <a:rPr lang="en-US" b="1" dirty="0" err="1">
                <a:solidFill>
                  <a:schemeClr val="dk1"/>
                </a:solidFill>
              </a:rPr>
              <a:t>Tarnay</a:t>
            </a:r>
            <a:endParaRPr b="1" dirty="0"/>
          </a:p>
          <a:p>
            <a:pPr marL="457200" lvl="0" indent="0" algn="l" rtl="0">
              <a:lnSpc>
                <a:spcPct val="100000"/>
              </a:lnSpc>
              <a:spcBef>
                <a:spcPts val="0"/>
              </a:spcBef>
              <a:spcAft>
                <a:spcPts val="0"/>
              </a:spcAft>
              <a:buSzPct val="74999"/>
              <a:buNone/>
            </a:pPr>
            <a:r>
              <a:rPr lang="en-US" dirty="0"/>
              <a:t>Grew up in Maryland, first moved to Truckee in 94-95, has recently spammed you to attend her election fundraiser this Saturday!</a:t>
            </a:r>
            <a:endParaRPr dirty="0"/>
          </a:p>
          <a:p>
            <a:pPr marL="122872" lvl="0" indent="0" algn="l" rtl="0">
              <a:lnSpc>
                <a:spcPct val="100000"/>
              </a:lnSpc>
              <a:spcBef>
                <a:spcPts val="0"/>
              </a:spcBef>
              <a:spcAft>
                <a:spcPts val="0"/>
              </a:spcAft>
              <a:buSzPct val="74999"/>
              <a:buNone/>
            </a:pPr>
            <a:endParaRPr dirty="0"/>
          </a:p>
          <a:p>
            <a:pPr marL="0" lvl="0" indent="0" algn="l" rtl="0">
              <a:lnSpc>
                <a:spcPct val="100000"/>
              </a:lnSpc>
              <a:spcBef>
                <a:spcPts val="0"/>
              </a:spcBef>
              <a:spcAft>
                <a:spcPts val="0"/>
              </a:spcAft>
              <a:buSzPct val="74999"/>
              <a:buNone/>
            </a:pPr>
            <a:r>
              <a:rPr lang="en-US" b="1" dirty="0">
                <a:solidFill>
                  <a:schemeClr val="dk1"/>
                </a:solidFill>
              </a:rPr>
              <a:t>Colby Wise </a:t>
            </a:r>
            <a:endParaRPr b="1" dirty="0"/>
          </a:p>
          <a:p>
            <a:pPr marL="457200" lvl="0" indent="0" algn="l" rtl="0">
              <a:lnSpc>
                <a:spcPct val="100000"/>
              </a:lnSpc>
              <a:spcBef>
                <a:spcPts val="0"/>
              </a:spcBef>
              <a:spcAft>
                <a:spcPts val="0"/>
              </a:spcAft>
              <a:buSzPct val="75000"/>
              <a:buNone/>
            </a:pPr>
            <a:r>
              <a:rPr lang="en-US" sz="2400" dirty="0"/>
              <a:t>Longtime regional local, has been working in </a:t>
            </a:r>
            <a:r>
              <a:rPr lang="en-US" dirty="0"/>
              <a:t>Tahoe City for four years.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598350" y="38011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latin typeface="Verdana" panose="020B0604030504040204" pitchFamily="34" charset="0"/>
                <a:ea typeface="Verdana" panose="020B0604030504040204" pitchFamily="34" charset="0"/>
                <a:cs typeface="Verdana" panose="020B0604030504040204" pitchFamily="34" charset="0"/>
              </a:rPr>
              <a:t>The Garbage Game </a:t>
            </a:r>
          </a:p>
        </p:txBody>
      </p:sp>
      <p:sp>
        <p:nvSpPr>
          <p:cNvPr id="76" name="Google Shape;76;p16"/>
          <p:cNvSpPr txBox="1">
            <a:spLocks noGrp="1"/>
          </p:cNvSpPr>
          <p:nvPr>
            <p:ph type="body" idx="1"/>
          </p:nvPr>
        </p:nvSpPr>
        <p:spPr>
          <a:xfrm>
            <a:off x="598350" y="1495875"/>
            <a:ext cx="10755600" cy="51171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115000"/>
              </a:lnSpc>
              <a:spcBef>
                <a:spcPts val="0"/>
              </a:spcBef>
              <a:spcAft>
                <a:spcPts val="0"/>
              </a:spcAft>
              <a:buNone/>
            </a:pPr>
            <a:r>
              <a:rPr lang="en-US" sz="3400" b="1" dirty="0"/>
              <a:t>Focused on:</a:t>
            </a:r>
            <a:endParaRPr sz="3400" b="1" dirty="0"/>
          </a:p>
          <a:p>
            <a:pPr marL="457200" lvl="0" indent="-363537" algn="l" rtl="0">
              <a:lnSpc>
                <a:spcPct val="115000"/>
              </a:lnSpc>
              <a:spcBef>
                <a:spcPts val="0"/>
              </a:spcBef>
              <a:spcAft>
                <a:spcPts val="0"/>
              </a:spcAft>
              <a:buSzPct val="100000"/>
              <a:buChar char="•"/>
            </a:pPr>
            <a:r>
              <a:rPr lang="en-US" sz="3400" dirty="0"/>
              <a:t>cleaning up garbage </a:t>
            </a:r>
            <a:endParaRPr sz="3400" dirty="0"/>
          </a:p>
          <a:p>
            <a:pPr marL="457200" lvl="0" indent="-363537" algn="l" rtl="0">
              <a:lnSpc>
                <a:spcPct val="115000"/>
              </a:lnSpc>
              <a:spcBef>
                <a:spcPts val="0"/>
              </a:spcBef>
              <a:spcAft>
                <a:spcPts val="0"/>
              </a:spcAft>
              <a:buSzPct val="100000"/>
              <a:buChar char="•"/>
            </a:pPr>
            <a:r>
              <a:rPr lang="en-US" sz="3400" dirty="0"/>
              <a:t>exclusively along Truckee River and trails </a:t>
            </a:r>
            <a:endParaRPr sz="3400" dirty="0"/>
          </a:p>
          <a:p>
            <a:pPr marL="457200" lvl="0" indent="-363537" algn="l" rtl="0">
              <a:lnSpc>
                <a:spcPct val="115000"/>
              </a:lnSpc>
              <a:spcBef>
                <a:spcPts val="0"/>
              </a:spcBef>
              <a:spcAft>
                <a:spcPts val="0"/>
              </a:spcAft>
              <a:buSzPct val="100000"/>
              <a:buChar char="•"/>
            </a:pPr>
            <a:r>
              <a:rPr lang="en-US" sz="3400" dirty="0"/>
              <a:t>during summer months</a:t>
            </a:r>
            <a:endParaRPr sz="2000" dirty="0"/>
          </a:p>
          <a:p>
            <a:pPr marL="0" marR="0" lvl="0" indent="0" algn="l" rtl="0">
              <a:lnSpc>
                <a:spcPct val="115000"/>
              </a:lnSpc>
              <a:spcBef>
                <a:spcPts val="0"/>
              </a:spcBef>
              <a:spcAft>
                <a:spcPts val="0"/>
              </a:spcAft>
              <a:buNone/>
            </a:pPr>
            <a:endParaRPr lang="en-US" sz="3395" b="1" dirty="0"/>
          </a:p>
          <a:p>
            <a:pPr marL="0" marR="0" lvl="0" indent="0" algn="l" rtl="0">
              <a:lnSpc>
                <a:spcPct val="115000"/>
              </a:lnSpc>
              <a:spcBef>
                <a:spcPts val="0"/>
              </a:spcBef>
              <a:spcAft>
                <a:spcPts val="0"/>
              </a:spcAft>
              <a:buNone/>
            </a:pPr>
            <a:r>
              <a:rPr lang="en-US" sz="3395" b="1" dirty="0"/>
              <a:t>Rewards clean-up efforts </a:t>
            </a:r>
            <a:endParaRPr sz="3395" b="1" dirty="0"/>
          </a:p>
          <a:p>
            <a:pPr marL="457200" marR="0" lvl="0" indent="-357584" algn="l" rtl="0">
              <a:lnSpc>
                <a:spcPct val="115000"/>
              </a:lnSpc>
              <a:spcBef>
                <a:spcPts val="0"/>
              </a:spcBef>
              <a:spcAft>
                <a:spcPts val="0"/>
              </a:spcAft>
              <a:buSzPct val="100000"/>
              <a:buChar char="•"/>
            </a:pPr>
            <a:r>
              <a:rPr lang="en-US" sz="3250" dirty="0"/>
              <a:t>Encourages participants to "brag" about litter collecting while</a:t>
            </a:r>
            <a:endParaRPr sz="3250" dirty="0"/>
          </a:p>
          <a:p>
            <a:pPr marL="914400" marR="0" lvl="1" indent="-357584" algn="l" rtl="0">
              <a:lnSpc>
                <a:spcPct val="115000"/>
              </a:lnSpc>
              <a:spcBef>
                <a:spcPts val="0"/>
              </a:spcBef>
              <a:spcAft>
                <a:spcPts val="0"/>
              </a:spcAft>
              <a:buSzPct val="100000"/>
              <a:buChar char="•"/>
            </a:pPr>
            <a:r>
              <a:rPr lang="en-US" sz="3250" dirty="0"/>
              <a:t>Rafting</a:t>
            </a:r>
            <a:endParaRPr sz="3250" dirty="0"/>
          </a:p>
          <a:p>
            <a:pPr marL="914400" marR="0" lvl="1" indent="-357584" algn="l" rtl="0">
              <a:lnSpc>
                <a:spcPct val="115000"/>
              </a:lnSpc>
              <a:spcBef>
                <a:spcPts val="0"/>
              </a:spcBef>
              <a:spcAft>
                <a:spcPts val="0"/>
              </a:spcAft>
              <a:buSzPct val="100000"/>
              <a:buChar char="•"/>
            </a:pPr>
            <a:r>
              <a:rPr lang="en-US" sz="3250" dirty="0"/>
              <a:t>Hiking</a:t>
            </a:r>
            <a:endParaRPr sz="3250" dirty="0"/>
          </a:p>
          <a:p>
            <a:pPr marL="914400" marR="0" lvl="1" indent="-357584" algn="l" rtl="0">
              <a:lnSpc>
                <a:spcPct val="115000"/>
              </a:lnSpc>
              <a:spcBef>
                <a:spcPts val="0"/>
              </a:spcBef>
              <a:spcAft>
                <a:spcPts val="0"/>
              </a:spcAft>
              <a:buSzPct val="100000"/>
              <a:buChar char="•"/>
            </a:pPr>
            <a:r>
              <a:rPr lang="en-US" sz="3250" dirty="0"/>
              <a:t>Biking</a:t>
            </a:r>
            <a:endParaRPr sz="3400" dirty="0"/>
          </a:p>
          <a:p>
            <a:pPr marL="0" lvl="0" indent="0" algn="l" rtl="0">
              <a:lnSpc>
                <a:spcPct val="115000"/>
              </a:lnSpc>
              <a:spcBef>
                <a:spcPts val="0"/>
              </a:spcBef>
              <a:spcAft>
                <a:spcPts val="0"/>
              </a:spcAft>
              <a:buNone/>
            </a:pPr>
            <a:endParaRPr lang="en-US" sz="3400" b="1" dirty="0"/>
          </a:p>
          <a:p>
            <a:pPr marL="0" lvl="0" indent="0" algn="l" rtl="0">
              <a:lnSpc>
                <a:spcPct val="115000"/>
              </a:lnSpc>
              <a:spcBef>
                <a:spcPts val="0"/>
              </a:spcBef>
              <a:spcAft>
                <a:spcPts val="0"/>
              </a:spcAft>
              <a:buNone/>
            </a:pPr>
            <a:r>
              <a:rPr lang="en-US" sz="3400" b="1" dirty="0"/>
              <a:t>River and trail users will:</a:t>
            </a:r>
            <a:endParaRPr sz="3400" b="1" dirty="0"/>
          </a:p>
          <a:p>
            <a:pPr indent="-364800">
              <a:lnSpc>
                <a:spcPct val="115000"/>
              </a:lnSpc>
              <a:spcBef>
                <a:spcPts val="0"/>
              </a:spcBef>
              <a:buSzPct val="100000"/>
            </a:pPr>
            <a:r>
              <a:rPr lang="en-US" sz="3431" dirty="0"/>
              <a:t>Be encouraged to take home their trash, and other trash along the way</a:t>
            </a:r>
          </a:p>
          <a:p>
            <a:pPr marL="457200" lvl="0" indent="-364800" algn="l" rtl="0">
              <a:lnSpc>
                <a:spcPct val="115000"/>
              </a:lnSpc>
              <a:spcBef>
                <a:spcPts val="0"/>
              </a:spcBef>
              <a:spcAft>
                <a:spcPts val="0"/>
              </a:spcAft>
              <a:buSzPct val="100000"/>
              <a:buChar char="•"/>
            </a:pPr>
            <a:r>
              <a:rPr lang="en-US" sz="3431" dirty="0"/>
              <a:t>Snap photos, add  “Garbage Game” hashtag, post to social media</a:t>
            </a:r>
            <a:endParaRPr sz="3431" dirty="0"/>
          </a:p>
          <a:p>
            <a:pPr marL="457200" lvl="0" indent="-364800" algn="l" rtl="0">
              <a:lnSpc>
                <a:spcPct val="115000"/>
              </a:lnSpc>
              <a:spcBef>
                <a:spcPts val="0"/>
              </a:spcBef>
              <a:spcAft>
                <a:spcPts val="0"/>
              </a:spcAft>
              <a:buSzPct val="100000"/>
              <a:buChar char="•"/>
            </a:pPr>
            <a:r>
              <a:rPr lang="en-US" sz="3431" dirty="0"/>
              <a:t>Get entered in weekly, monthly and a final prize drawing</a:t>
            </a:r>
            <a:endParaRPr sz="343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838200" y="365125"/>
            <a:ext cx="1085412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latin typeface="Verdana" panose="020B0604030504040204" pitchFamily="34" charset="0"/>
                <a:ea typeface="Verdana" panose="020B0604030504040204" pitchFamily="34" charset="0"/>
                <a:cs typeface="Verdana" panose="020B0604030504040204" pitchFamily="34" charset="0"/>
              </a:rPr>
              <a:t>Target Audience</a:t>
            </a:r>
            <a:endParaRPr b="1" dirty="0">
              <a:latin typeface="Verdana" panose="020B0604030504040204" pitchFamily="34" charset="0"/>
              <a:ea typeface="Verdana" panose="020B0604030504040204" pitchFamily="34" charset="0"/>
              <a:cs typeface="Verdana" panose="020B0604030504040204" pitchFamily="34" charset="0"/>
            </a:endParaRPr>
          </a:p>
        </p:txBody>
      </p:sp>
      <p:sp>
        <p:nvSpPr>
          <p:cNvPr id="82" name="Google Shape;82;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SzPts val="1946"/>
              <a:buNone/>
            </a:pPr>
            <a:r>
              <a:rPr lang="en-US" b="1" dirty="0"/>
              <a:t>We want EVERYONE to participate! </a:t>
            </a:r>
            <a:endParaRPr b="1" dirty="0"/>
          </a:p>
          <a:p>
            <a:pPr marL="0" lvl="0" indent="0" algn="l" rtl="0">
              <a:lnSpc>
                <a:spcPct val="90000"/>
              </a:lnSpc>
              <a:spcBef>
                <a:spcPts val="0"/>
              </a:spcBef>
              <a:spcAft>
                <a:spcPts val="0"/>
              </a:spcAft>
              <a:buSzPts val="1946"/>
              <a:buNone/>
            </a:pPr>
            <a:endParaRPr b="1" dirty="0"/>
          </a:p>
          <a:p>
            <a:pPr marL="685800" lvl="0" indent="-241934" algn="l" rtl="0">
              <a:lnSpc>
                <a:spcPct val="115000"/>
              </a:lnSpc>
              <a:spcBef>
                <a:spcPts val="1000"/>
              </a:spcBef>
              <a:spcAft>
                <a:spcPts val="0"/>
              </a:spcAft>
              <a:buSzPts val="2800"/>
              <a:buChar char="•"/>
            </a:pPr>
            <a:r>
              <a:rPr lang="en-US" dirty="0"/>
              <a:t>Locals and Visitors</a:t>
            </a:r>
            <a:endParaRPr dirty="0"/>
          </a:p>
          <a:p>
            <a:pPr marL="685800" lvl="0" indent="-241934" algn="l" rtl="0">
              <a:lnSpc>
                <a:spcPct val="115000"/>
              </a:lnSpc>
              <a:spcBef>
                <a:spcPts val="1000"/>
              </a:spcBef>
              <a:spcAft>
                <a:spcPts val="0"/>
              </a:spcAft>
              <a:buSzPts val="2800"/>
              <a:buChar char="•"/>
            </a:pPr>
            <a:r>
              <a:rPr lang="en-US" dirty="0"/>
              <a:t>Trail and River Users</a:t>
            </a:r>
            <a:endParaRPr dirty="0"/>
          </a:p>
          <a:p>
            <a:pPr marL="685800" lvl="0" indent="-241934" algn="l" rtl="0">
              <a:lnSpc>
                <a:spcPct val="115000"/>
              </a:lnSpc>
              <a:spcBef>
                <a:spcPts val="1000"/>
              </a:spcBef>
              <a:spcAft>
                <a:spcPts val="0"/>
              </a:spcAft>
              <a:buSzPts val="2800"/>
              <a:buChar char="•"/>
            </a:pPr>
            <a:r>
              <a:rPr lang="en-US" dirty="0"/>
              <a:t>Young and Old</a:t>
            </a:r>
            <a:endParaRPr dirty="0"/>
          </a:p>
          <a:p>
            <a:pPr marL="0" lvl="0" indent="0" algn="l" rtl="0">
              <a:lnSpc>
                <a:spcPct val="90000"/>
              </a:lnSpc>
              <a:spcBef>
                <a:spcPts val="1000"/>
              </a:spcBef>
              <a:spcAft>
                <a:spcPts val="0"/>
              </a:spcAft>
              <a:buSzPts val="1946"/>
              <a:buNone/>
            </a:pPr>
            <a:endParaRPr dirty="0"/>
          </a:p>
          <a:p>
            <a:pPr marL="0" lvl="0" indent="0" algn="l" rtl="0">
              <a:lnSpc>
                <a:spcPct val="115000"/>
              </a:lnSpc>
              <a:spcBef>
                <a:spcPts val="1000"/>
              </a:spcBef>
              <a:spcAft>
                <a:spcPts val="0"/>
              </a:spcAft>
              <a:buSzPts val="1946"/>
              <a:buNone/>
            </a:pPr>
            <a:r>
              <a:rPr lang="en-US" dirty="0"/>
              <a:t>Our goal is to change the behavior of </a:t>
            </a:r>
            <a:r>
              <a:rPr lang="en-US" i="1" dirty="0">
                <a:solidFill>
                  <a:schemeClr val="accent3"/>
                </a:solidFill>
              </a:rPr>
              <a:t>everyone</a:t>
            </a:r>
            <a:r>
              <a:rPr lang="en-US" dirty="0"/>
              <a:t> that interacts with the beautiful outdoor environment that surrounds Truckee and Tahoe.</a:t>
            </a:r>
            <a:br>
              <a:rPr lang="en-US" dirty="0"/>
            </a:br>
            <a:br>
              <a:rPr lang="en-US" dirty="0"/>
            </a:br>
            <a:endParaRPr dirty="0"/>
          </a:p>
        </p:txBody>
      </p:sp>
      <p:pic>
        <p:nvPicPr>
          <p:cNvPr id="83" name="Google Shape;83;p17"/>
          <p:cNvPicPr preferRelativeResize="0"/>
          <p:nvPr/>
        </p:nvPicPr>
        <p:blipFill>
          <a:blip r:embed="rId3">
            <a:alphaModFix/>
          </a:blip>
          <a:stretch>
            <a:fillRect/>
          </a:stretch>
        </p:blipFill>
        <p:spPr>
          <a:xfrm>
            <a:off x="7409300" y="1765400"/>
            <a:ext cx="3541076" cy="26558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8"/>
          <p:cNvPicPr preferRelativeResize="0"/>
          <p:nvPr/>
        </p:nvPicPr>
        <p:blipFill>
          <a:blip r:embed="rId3">
            <a:alphaModFix/>
          </a:blip>
          <a:stretch>
            <a:fillRect/>
          </a:stretch>
        </p:blipFill>
        <p:spPr>
          <a:xfrm>
            <a:off x="8695778" y="4407108"/>
            <a:ext cx="2516865" cy="2273870"/>
          </a:xfrm>
          <a:prstGeom prst="rect">
            <a:avLst/>
          </a:prstGeom>
          <a:noFill/>
          <a:ln>
            <a:noFill/>
          </a:ln>
        </p:spPr>
      </p:pic>
      <p:sp>
        <p:nvSpPr>
          <p:cNvPr id="89" name="Google Shape;8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latin typeface="Verdana" panose="020B0604030504040204" pitchFamily="34" charset="0"/>
                <a:ea typeface="Verdana" panose="020B0604030504040204" pitchFamily="34" charset="0"/>
                <a:cs typeface="Verdana" panose="020B0604030504040204" pitchFamily="34" charset="0"/>
              </a:rPr>
              <a:t>Impacts</a:t>
            </a:r>
            <a:endParaRPr b="1" dirty="0">
              <a:latin typeface="Verdana" panose="020B0604030504040204" pitchFamily="34" charset="0"/>
              <a:ea typeface="Verdana" panose="020B0604030504040204" pitchFamily="34" charset="0"/>
              <a:cs typeface="Verdana" panose="020B0604030504040204" pitchFamily="34" charset="0"/>
            </a:endParaRPr>
          </a:p>
        </p:txBody>
      </p:sp>
      <p:sp>
        <p:nvSpPr>
          <p:cNvPr id="90" name="Google Shape;90;p18"/>
          <p:cNvSpPr txBox="1">
            <a:spLocks noGrp="1"/>
          </p:cNvSpPr>
          <p:nvPr>
            <p:ph type="body" idx="1"/>
          </p:nvPr>
        </p:nvSpPr>
        <p:spPr>
          <a:xfrm>
            <a:off x="838200" y="1775650"/>
            <a:ext cx="10515600" cy="43512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15000"/>
              </a:lnSpc>
              <a:spcBef>
                <a:spcPts val="1000"/>
              </a:spcBef>
              <a:spcAft>
                <a:spcPts val="0"/>
              </a:spcAft>
              <a:buSzPct val="81081"/>
              <a:buNone/>
            </a:pPr>
            <a:endParaRPr dirty="0"/>
          </a:p>
          <a:p>
            <a:pPr marL="0" lvl="0" indent="0" algn="l" rtl="0">
              <a:lnSpc>
                <a:spcPct val="115000"/>
              </a:lnSpc>
              <a:spcBef>
                <a:spcPts val="0"/>
              </a:spcBef>
              <a:spcAft>
                <a:spcPts val="0"/>
              </a:spcAft>
              <a:buSzPct val="81081"/>
              <a:buNone/>
            </a:pPr>
            <a:r>
              <a:rPr lang="en-US" b="1" dirty="0"/>
              <a:t>The Garbage Game Goal is simple:</a:t>
            </a:r>
            <a:r>
              <a:rPr lang="en-US" dirty="0"/>
              <a:t> Encourage long-term behavior modification of litter and trash pick-up by Truckee/Tahoe area trail and river users. </a:t>
            </a:r>
            <a:endParaRPr dirty="0"/>
          </a:p>
          <a:p>
            <a:pPr marL="0" lvl="0" indent="0" algn="l" rtl="0">
              <a:lnSpc>
                <a:spcPct val="115000"/>
              </a:lnSpc>
              <a:spcBef>
                <a:spcPts val="0"/>
              </a:spcBef>
              <a:spcAft>
                <a:spcPts val="0"/>
              </a:spcAft>
              <a:buSzPct val="81081"/>
              <a:buNone/>
            </a:pPr>
            <a:endParaRPr dirty="0"/>
          </a:p>
          <a:p>
            <a:pPr marL="0" lvl="0" indent="0" algn="l" rtl="0">
              <a:lnSpc>
                <a:spcPct val="115000"/>
              </a:lnSpc>
              <a:spcBef>
                <a:spcPts val="0"/>
              </a:spcBef>
              <a:spcAft>
                <a:spcPts val="0"/>
              </a:spcAft>
              <a:buSzPct val="81081"/>
              <a:buNone/>
            </a:pPr>
            <a:r>
              <a:rPr lang="en-US" dirty="0"/>
              <a:t>Our objectives are:</a:t>
            </a:r>
            <a:endParaRPr dirty="0"/>
          </a:p>
          <a:p>
            <a:pPr marL="914400" lvl="0" indent="-334327" algn="l" rtl="0">
              <a:lnSpc>
                <a:spcPct val="115000"/>
              </a:lnSpc>
              <a:spcBef>
                <a:spcPts val="0"/>
              </a:spcBef>
              <a:spcAft>
                <a:spcPts val="0"/>
              </a:spcAft>
              <a:buSzPct val="75000"/>
              <a:buAutoNum type="arabicPeriod"/>
            </a:pPr>
            <a:r>
              <a:rPr lang="en-US" dirty="0"/>
              <a:t>Run a pilot program for the summer season with a potential final clean-up</a:t>
            </a:r>
            <a:endParaRPr dirty="0"/>
          </a:p>
          <a:p>
            <a:pPr marL="914400" lvl="0" indent="-334327" algn="l" rtl="0">
              <a:lnSpc>
                <a:spcPct val="115000"/>
              </a:lnSpc>
              <a:spcBef>
                <a:spcPts val="0"/>
              </a:spcBef>
              <a:spcAft>
                <a:spcPts val="0"/>
              </a:spcAft>
              <a:buSzPct val="75000"/>
              <a:buAutoNum type="arabicPeriod"/>
            </a:pPr>
            <a:r>
              <a:rPr lang="en-US" dirty="0"/>
              <a:t>Create a recognition and reward campaign</a:t>
            </a:r>
            <a:endParaRPr dirty="0"/>
          </a:p>
          <a:p>
            <a:pPr marL="914400" lvl="0" indent="-334327" algn="l" rtl="0">
              <a:lnSpc>
                <a:spcPct val="115000"/>
              </a:lnSpc>
              <a:spcBef>
                <a:spcPts val="0"/>
              </a:spcBef>
              <a:spcAft>
                <a:spcPts val="0"/>
              </a:spcAft>
              <a:buSzPct val="75000"/>
              <a:buAutoNum type="arabicPeriod"/>
            </a:pPr>
            <a:r>
              <a:rPr lang="en-US" dirty="0"/>
              <a:t>Establish partnerships with community stakeholders</a:t>
            </a:r>
            <a:endParaRPr dirty="0"/>
          </a:p>
          <a:p>
            <a:pPr marL="0" lvl="0" indent="0" algn="l" rtl="0">
              <a:lnSpc>
                <a:spcPct val="90000"/>
              </a:lnSpc>
              <a:spcBef>
                <a:spcPts val="0"/>
              </a:spcBef>
              <a:spcAft>
                <a:spcPts val="0"/>
              </a:spcAft>
              <a:buNone/>
            </a:pPr>
            <a:endParaRPr dirty="0"/>
          </a:p>
          <a:p>
            <a:pPr marL="457200" lvl="0" indent="0" algn="l" rtl="0">
              <a:lnSpc>
                <a:spcPct val="90000"/>
              </a:lnSpc>
              <a:spcBef>
                <a:spcPts val="1000"/>
              </a:spcBef>
              <a:spcAft>
                <a:spcPts val="0"/>
              </a:spcAft>
              <a:buSzPct val="81081"/>
              <a:buNone/>
            </a:pPr>
            <a:br>
              <a:rPr lang="en-US" dirty="0"/>
            </a:br>
            <a:br>
              <a:rPr lang="en-US" dirty="0"/>
            </a:b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908225" y="278025"/>
            <a:ext cx="10083000" cy="1408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latin typeface="Verdana" panose="020B0604030504040204" pitchFamily="34" charset="0"/>
                <a:ea typeface="Verdana" panose="020B0604030504040204" pitchFamily="34" charset="0"/>
                <a:cs typeface="Verdana" panose="020B0604030504040204" pitchFamily="34" charset="0"/>
              </a:rPr>
              <a:t>Survey Implementation</a:t>
            </a:r>
            <a:endParaRPr b="1" dirty="0">
              <a:latin typeface="Verdana" panose="020B0604030504040204" pitchFamily="34" charset="0"/>
              <a:ea typeface="Verdana" panose="020B0604030504040204" pitchFamily="34" charset="0"/>
              <a:cs typeface="Verdana" panose="020B0604030504040204" pitchFamily="34" charset="0"/>
            </a:endParaRPr>
          </a:p>
        </p:txBody>
      </p:sp>
      <p:sp>
        <p:nvSpPr>
          <p:cNvPr id="96" name="Google Shape;96;p19"/>
          <p:cNvSpPr txBox="1">
            <a:spLocks noGrp="1"/>
          </p:cNvSpPr>
          <p:nvPr>
            <p:ph type="body" idx="1"/>
          </p:nvPr>
        </p:nvSpPr>
        <p:spPr>
          <a:xfrm>
            <a:off x="337750" y="1955375"/>
            <a:ext cx="5000400" cy="43512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500"/>
              </a:spcBef>
              <a:spcAft>
                <a:spcPts val="0"/>
              </a:spcAft>
              <a:buSzPts val="1800"/>
              <a:buChar char="●"/>
            </a:pPr>
            <a:r>
              <a:rPr lang="en-US" sz="3600" dirty="0"/>
              <a:t>JotForm - digital</a:t>
            </a:r>
            <a:endParaRPr sz="3600" dirty="0"/>
          </a:p>
          <a:p>
            <a:pPr marL="457200" lvl="0" indent="-342900" algn="l" rtl="0">
              <a:lnSpc>
                <a:spcPct val="90000"/>
              </a:lnSpc>
              <a:spcBef>
                <a:spcPts val="0"/>
              </a:spcBef>
              <a:spcAft>
                <a:spcPts val="0"/>
              </a:spcAft>
              <a:buSzPts val="1800"/>
              <a:buChar char="●"/>
            </a:pPr>
            <a:r>
              <a:rPr lang="en-US" sz="3600" dirty="0"/>
              <a:t>Distribution</a:t>
            </a:r>
            <a:endParaRPr sz="3600" dirty="0"/>
          </a:p>
          <a:p>
            <a:pPr marL="914400" lvl="1" indent="-342900" algn="l" rtl="0">
              <a:lnSpc>
                <a:spcPct val="90000"/>
              </a:lnSpc>
              <a:spcBef>
                <a:spcPts val="0"/>
              </a:spcBef>
              <a:spcAft>
                <a:spcPts val="0"/>
              </a:spcAft>
              <a:buSzPts val="1800"/>
              <a:buChar char="○"/>
            </a:pPr>
            <a:r>
              <a:rPr lang="en-US" sz="3600" dirty="0"/>
              <a:t>Chambers</a:t>
            </a:r>
            <a:endParaRPr sz="3600" dirty="0"/>
          </a:p>
          <a:p>
            <a:pPr marL="914400" lvl="1" indent="-342900" algn="l" rtl="0">
              <a:lnSpc>
                <a:spcPct val="90000"/>
              </a:lnSpc>
              <a:spcBef>
                <a:spcPts val="0"/>
              </a:spcBef>
              <a:spcAft>
                <a:spcPts val="0"/>
              </a:spcAft>
              <a:buSzPts val="1800"/>
              <a:buChar char="○"/>
            </a:pPr>
            <a:r>
              <a:rPr lang="en-US" sz="3600" dirty="0"/>
              <a:t>Social Media</a:t>
            </a:r>
            <a:endParaRPr sz="3600" dirty="0"/>
          </a:p>
          <a:p>
            <a:pPr marL="914400" lvl="1" indent="-342900" algn="l" rtl="0">
              <a:lnSpc>
                <a:spcPct val="90000"/>
              </a:lnSpc>
              <a:spcBef>
                <a:spcPts val="0"/>
              </a:spcBef>
              <a:spcAft>
                <a:spcPts val="0"/>
              </a:spcAft>
              <a:buSzPts val="1800"/>
              <a:buChar char="○"/>
            </a:pPr>
            <a:r>
              <a:rPr lang="en-US" sz="3600" dirty="0"/>
              <a:t>Leadership Alum</a:t>
            </a:r>
            <a:endParaRPr sz="3600" dirty="0"/>
          </a:p>
          <a:p>
            <a:pPr marL="457200" lvl="0" indent="-342900" algn="l" rtl="0">
              <a:lnSpc>
                <a:spcPct val="90000"/>
              </a:lnSpc>
              <a:spcBef>
                <a:spcPts val="0"/>
              </a:spcBef>
              <a:spcAft>
                <a:spcPts val="0"/>
              </a:spcAft>
              <a:buSzPts val="1800"/>
              <a:buChar char="●"/>
            </a:pPr>
            <a:r>
              <a:rPr lang="en-US" sz="3600" dirty="0"/>
              <a:t>127 participants</a:t>
            </a:r>
            <a:endParaRPr sz="3600" dirty="0"/>
          </a:p>
          <a:p>
            <a:pPr marL="457200" lvl="0" indent="-342900" algn="l" rtl="0">
              <a:lnSpc>
                <a:spcPct val="90000"/>
              </a:lnSpc>
              <a:spcBef>
                <a:spcPts val="0"/>
              </a:spcBef>
              <a:spcAft>
                <a:spcPts val="0"/>
              </a:spcAft>
              <a:buSzPts val="1800"/>
              <a:buChar char="●"/>
            </a:pPr>
            <a:r>
              <a:rPr lang="en-US" sz="3600" dirty="0" err="1"/>
              <a:t>Approx</a:t>
            </a:r>
            <a:r>
              <a:rPr lang="en-US" sz="3600" dirty="0"/>
              <a:t> 3 weeks</a:t>
            </a:r>
            <a:endParaRPr sz="3100" dirty="0"/>
          </a:p>
        </p:txBody>
      </p:sp>
      <p:pic>
        <p:nvPicPr>
          <p:cNvPr id="97" name="Google Shape;97;p19"/>
          <p:cNvPicPr preferRelativeResize="0"/>
          <p:nvPr/>
        </p:nvPicPr>
        <p:blipFill rotWithShape="1">
          <a:blip r:embed="rId3">
            <a:alphaModFix/>
          </a:blip>
          <a:srcRect l="5705" r="8890"/>
          <a:stretch/>
        </p:blipFill>
        <p:spPr>
          <a:xfrm>
            <a:off x="5471409" y="2293495"/>
            <a:ext cx="6150165" cy="37177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838200" y="365125"/>
            <a:ext cx="108204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latin typeface="Verdana" panose="020B0604030504040204" pitchFamily="34" charset="0"/>
                <a:ea typeface="Verdana" panose="020B0604030504040204" pitchFamily="34" charset="0"/>
                <a:cs typeface="Verdana" panose="020B0604030504040204" pitchFamily="34" charset="0"/>
              </a:rPr>
              <a:t>Survey Takeaways</a:t>
            </a:r>
            <a:endParaRPr b="1" dirty="0">
              <a:latin typeface="Verdana" panose="020B0604030504040204" pitchFamily="34" charset="0"/>
              <a:ea typeface="Verdana" panose="020B0604030504040204" pitchFamily="34" charset="0"/>
              <a:cs typeface="Verdana" panose="020B0604030504040204" pitchFamily="34" charset="0"/>
            </a:endParaRPr>
          </a:p>
        </p:txBody>
      </p:sp>
      <p:sp>
        <p:nvSpPr>
          <p:cNvPr id="103" name="Google Shape;103;p20"/>
          <p:cNvSpPr txBox="1">
            <a:spLocks noGrp="1"/>
          </p:cNvSpPr>
          <p:nvPr>
            <p:ph type="body" idx="1"/>
          </p:nvPr>
        </p:nvSpPr>
        <p:spPr>
          <a:xfrm>
            <a:off x="315000" y="1377874"/>
            <a:ext cx="11343600" cy="5115000"/>
          </a:xfrm>
          <a:prstGeom prst="rect">
            <a:avLst/>
          </a:prstGeom>
          <a:noFill/>
          <a:ln>
            <a:noFill/>
          </a:ln>
        </p:spPr>
        <p:txBody>
          <a:bodyPr spcFirstLastPara="1" wrap="square" lIns="91425" tIns="45700" rIns="91425" bIns="45700" anchor="t" anchorCtr="0">
            <a:noAutofit/>
          </a:bodyPr>
          <a:lstStyle/>
          <a:p>
            <a:pPr marL="457200" lvl="0" indent="-361950" algn="l" rtl="0">
              <a:lnSpc>
                <a:spcPct val="115000"/>
              </a:lnSpc>
              <a:spcBef>
                <a:spcPts val="1000"/>
              </a:spcBef>
              <a:spcAft>
                <a:spcPts val="0"/>
              </a:spcAft>
              <a:buSzPts val="2100"/>
              <a:buChar char="•"/>
            </a:pPr>
            <a:r>
              <a:rPr lang="en-US" b="1" u="sng" dirty="0"/>
              <a:t>60% </a:t>
            </a:r>
            <a:r>
              <a:rPr lang="en-US" dirty="0"/>
              <a:t>would likely or definitely</a:t>
            </a:r>
            <a:r>
              <a:rPr lang="en-US" b="1" dirty="0"/>
              <a:t> </a:t>
            </a:r>
            <a:r>
              <a:rPr lang="en-US" b="1" u="sng" dirty="0"/>
              <a:t>participate</a:t>
            </a:r>
            <a:endParaRPr b="1" u="sng" dirty="0"/>
          </a:p>
          <a:p>
            <a:pPr marL="457200" lvl="0" indent="-368300" algn="l" rtl="0">
              <a:lnSpc>
                <a:spcPct val="115000"/>
              </a:lnSpc>
              <a:spcBef>
                <a:spcPts val="0"/>
              </a:spcBef>
              <a:spcAft>
                <a:spcPts val="0"/>
              </a:spcAft>
              <a:buSzPts val="2200"/>
              <a:buChar char="•"/>
            </a:pPr>
            <a:r>
              <a:rPr lang="en-US" b="1" u="sng" dirty="0"/>
              <a:t>Over half </a:t>
            </a:r>
            <a:r>
              <a:rPr lang="en-US" dirty="0"/>
              <a:t>would share to </a:t>
            </a:r>
            <a:r>
              <a:rPr lang="en-US" b="1" u="sng" dirty="0"/>
              <a:t>social media</a:t>
            </a:r>
            <a:endParaRPr b="1" u="sng" dirty="0"/>
          </a:p>
          <a:p>
            <a:pPr marL="457200" lvl="0" indent="-368300" algn="l" rtl="0">
              <a:lnSpc>
                <a:spcPct val="115000"/>
              </a:lnSpc>
              <a:spcBef>
                <a:spcPts val="0"/>
              </a:spcBef>
              <a:spcAft>
                <a:spcPts val="0"/>
              </a:spcAft>
              <a:buSzPts val="2200"/>
              <a:buChar char="•"/>
            </a:pPr>
            <a:r>
              <a:rPr lang="en-US" b="1" u="sng" dirty="0"/>
              <a:t>78%</a:t>
            </a:r>
            <a:r>
              <a:rPr lang="en-US" b="1" dirty="0"/>
              <a:t> pick up trash </a:t>
            </a:r>
            <a:r>
              <a:rPr lang="en-US" b="1" u="sng" dirty="0"/>
              <a:t>often or always</a:t>
            </a:r>
            <a:r>
              <a:rPr lang="en-US" u="sng" dirty="0"/>
              <a:t> </a:t>
            </a:r>
            <a:endParaRPr u="sng" dirty="0"/>
          </a:p>
          <a:p>
            <a:pPr marL="914400" lvl="1" indent="-368300" algn="l" rtl="0">
              <a:lnSpc>
                <a:spcPct val="115000"/>
              </a:lnSpc>
              <a:spcBef>
                <a:spcPts val="0"/>
              </a:spcBef>
              <a:spcAft>
                <a:spcPts val="0"/>
              </a:spcAft>
              <a:buSzPts val="2200"/>
              <a:buChar char="•"/>
            </a:pPr>
            <a:r>
              <a:rPr lang="en-US" sz="2400" dirty="0"/>
              <a:t>Vast majority (82%) wants </a:t>
            </a:r>
            <a:r>
              <a:rPr lang="en-US" sz="2400" b="1" u="sng" dirty="0"/>
              <a:t>more trash cans </a:t>
            </a:r>
            <a:endParaRPr sz="2400" u="sng" dirty="0"/>
          </a:p>
          <a:p>
            <a:pPr marL="457200" lvl="0" indent="-368300" algn="l" rtl="0">
              <a:lnSpc>
                <a:spcPct val="115000"/>
              </a:lnSpc>
              <a:spcBef>
                <a:spcPts val="0"/>
              </a:spcBef>
              <a:spcAft>
                <a:spcPts val="0"/>
              </a:spcAft>
              <a:buSzPts val="2200"/>
              <a:buChar char="•"/>
            </a:pPr>
            <a:r>
              <a:rPr lang="en-US" dirty="0"/>
              <a:t>Respondents - nature of email lists</a:t>
            </a:r>
            <a:endParaRPr dirty="0"/>
          </a:p>
          <a:p>
            <a:pPr marL="914400" lvl="1" indent="-368300" algn="l" rtl="0">
              <a:lnSpc>
                <a:spcPct val="115000"/>
              </a:lnSpc>
              <a:spcBef>
                <a:spcPts val="0"/>
              </a:spcBef>
              <a:spcAft>
                <a:spcPts val="0"/>
              </a:spcAft>
              <a:buSzPts val="2200"/>
              <a:buChar char="•"/>
            </a:pPr>
            <a:r>
              <a:rPr lang="en-US" sz="2400" dirty="0"/>
              <a:t>81% 31 to 60 years</a:t>
            </a:r>
            <a:endParaRPr sz="2400" dirty="0"/>
          </a:p>
          <a:p>
            <a:pPr marL="914400" lvl="1" indent="-368300" algn="l" rtl="0">
              <a:lnSpc>
                <a:spcPct val="115000"/>
              </a:lnSpc>
              <a:spcBef>
                <a:spcPts val="0"/>
              </a:spcBef>
              <a:spcAft>
                <a:spcPts val="0"/>
              </a:spcAft>
              <a:buSzPts val="2200"/>
              <a:buChar char="•"/>
            </a:pPr>
            <a:r>
              <a:rPr lang="en-US" sz="2400" dirty="0"/>
              <a:t>85% full time residents</a:t>
            </a:r>
            <a:endParaRPr sz="2400" dirty="0"/>
          </a:p>
          <a:p>
            <a:pPr marL="914400" lvl="1" indent="-368300" algn="l" rtl="0">
              <a:lnSpc>
                <a:spcPct val="115000"/>
              </a:lnSpc>
              <a:spcBef>
                <a:spcPts val="0"/>
              </a:spcBef>
              <a:spcAft>
                <a:spcPts val="0"/>
              </a:spcAft>
              <a:buSzPts val="2200"/>
              <a:buChar char="•"/>
            </a:pPr>
            <a:r>
              <a:rPr lang="en-US" sz="2400" dirty="0"/>
              <a:t>77% reside in 96161</a:t>
            </a:r>
            <a:endParaRPr sz="2400" dirty="0"/>
          </a:p>
          <a:p>
            <a:pPr marL="457200" lvl="0" indent="-368300" algn="l" rtl="0">
              <a:lnSpc>
                <a:spcPct val="115000"/>
              </a:lnSpc>
              <a:spcBef>
                <a:spcPts val="0"/>
              </a:spcBef>
              <a:spcAft>
                <a:spcPts val="0"/>
              </a:spcAft>
              <a:buSzPts val="2200"/>
              <a:buChar char="•"/>
            </a:pPr>
            <a:r>
              <a:rPr lang="en-US" b="1" u="sng" dirty="0"/>
              <a:t>Section Most In Need</a:t>
            </a:r>
            <a:r>
              <a:rPr lang="en-US" u="sng" dirty="0"/>
              <a:t>? </a:t>
            </a:r>
            <a:r>
              <a:rPr lang="en-US" dirty="0"/>
              <a:t>- technical issue…</a:t>
            </a:r>
            <a:endParaRPr dirty="0"/>
          </a:p>
          <a:p>
            <a:pPr marL="914400" lvl="1" indent="-368300" algn="l" rtl="0">
              <a:lnSpc>
                <a:spcPct val="115000"/>
              </a:lnSpc>
              <a:spcBef>
                <a:spcPts val="0"/>
              </a:spcBef>
              <a:spcAft>
                <a:spcPts val="0"/>
              </a:spcAft>
              <a:buSzPts val="2200"/>
              <a:buChar char="•"/>
            </a:pPr>
            <a:r>
              <a:rPr lang="en-US" sz="2400" dirty="0"/>
              <a:t>43% just Tahoe City to River Ranch</a:t>
            </a:r>
            <a:endParaRPr sz="2400" dirty="0"/>
          </a:p>
          <a:p>
            <a:pPr marL="914400" lvl="1" indent="-361950" algn="l" rtl="0">
              <a:lnSpc>
                <a:spcPct val="115000"/>
              </a:lnSpc>
              <a:spcBef>
                <a:spcPts val="0"/>
              </a:spcBef>
              <a:spcAft>
                <a:spcPts val="0"/>
              </a:spcAft>
              <a:buSzPts val="2100"/>
              <a:buChar char="•"/>
            </a:pPr>
            <a:r>
              <a:rPr lang="en-US" sz="2400" dirty="0"/>
              <a:t>52% included All of the Above</a:t>
            </a:r>
            <a:endParaRPr sz="2400" dirty="0"/>
          </a:p>
        </p:txBody>
      </p:sp>
      <p:pic>
        <p:nvPicPr>
          <p:cNvPr id="104" name="Google Shape;104;p20"/>
          <p:cNvPicPr preferRelativeResize="0"/>
          <p:nvPr/>
        </p:nvPicPr>
        <p:blipFill>
          <a:blip r:embed="rId3">
            <a:alphaModFix/>
          </a:blip>
          <a:stretch>
            <a:fillRect/>
          </a:stretch>
        </p:blipFill>
        <p:spPr>
          <a:xfrm>
            <a:off x="7059850" y="639462"/>
            <a:ext cx="5579075" cy="5579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838200" y="365125"/>
            <a:ext cx="11037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latin typeface="Verdana" panose="020B0604030504040204" pitchFamily="34" charset="0"/>
                <a:ea typeface="Verdana" panose="020B0604030504040204" pitchFamily="34" charset="0"/>
                <a:cs typeface="Verdana" panose="020B0604030504040204" pitchFamily="34" charset="0"/>
              </a:rPr>
              <a:t>Estimated Program Budget</a:t>
            </a:r>
            <a:endParaRPr b="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10" name="Google Shape;110;p21"/>
          <p:cNvGraphicFramePr/>
          <p:nvPr>
            <p:extLst>
              <p:ext uri="{D42A27DB-BD31-4B8C-83A1-F6EECF244321}">
                <p14:modId xmlns:p14="http://schemas.microsoft.com/office/powerpoint/2010/main" val="3746171544"/>
              </p:ext>
            </p:extLst>
          </p:nvPr>
        </p:nvGraphicFramePr>
        <p:xfrm>
          <a:off x="838200" y="1836545"/>
          <a:ext cx="8224875" cy="4656330"/>
        </p:xfrm>
        <a:graphic>
          <a:graphicData uri="http://schemas.openxmlformats.org/drawingml/2006/table">
            <a:tbl>
              <a:tblPr>
                <a:noFill/>
                <a:tableStyleId>{1755E9E5-3D65-4612-B543-17D425291EA1}</a:tableStyleId>
              </a:tblPr>
              <a:tblGrid>
                <a:gridCol w="6107750">
                  <a:extLst>
                    <a:ext uri="{9D8B030D-6E8A-4147-A177-3AD203B41FA5}">
                      <a16:colId xmlns:a16="http://schemas.microsoft.com/office/drawing/2014/main" val="20000"/>
                    </a:ext>
                  </a:extLst>
                </a:gridCol>
                <a:gridCol w="2117125">
                  <a:extLst>
                    <a:ext uri="{9D8B030D-6E8A-4147-A177-3AD203B41FA5}">
                      <a16:colId xmlns:a16="http://schemas.microsoft.com/office/drawing/2014/main" val="20001"/>
                    </a:ext>
                  </a:extLst>
                </a:gridCol>
              </a:tblGrid>
              <a:tr h="379875">
                <a:tc>
                  <a:txBody>
                    <a:bodyPr/>
                    <a:lstStyle/>
                    <a:p>
                      <a:pPr marL="0" marR="0" lvl="0" indent="0" algn="l" rtl="0">
                        <a:lnSpc>
                          <a:spcPct val="100000"/>
                        </a:lnSpc>
                        <a:spcBef>
                          <a:spcPts val="0"/>
                        </a:spcBef>
                        <a:spcAft>
                          <a:spcPts val="0"/>
                        </a:spcAft>
                        <a:buClr>
                          <a:srgbClr val="000000"/>
                        </a:buClr>
                        <a:buSzPts val="1000"/>
                        <a:buFont typeface="Arial"/>
                        <a:buNone/>
                      </a:pPr>
                      <a:r>
                        <a:rPr lang="en-US" sz="2100" b="0" i="0" u="none" strike="noStrike" cap="none">
                          <a:solidFill>
                            <a:srgbClr val="000000"/>
                          </a:solidFill>
                          <a:latin typeface="Century Gothic"/>
                          <a:ea typeface="Century Gothic"/>
                          <a:cs typeface="Century Gothic"/>
                          <a:sym typeface="Century Gothic"/>
                        </a:rPr>
                        <a:t>Event Liability Insurance (TBD) </a:t>
                      </a:r>
                      <a:endParaRPr sz="2900" u="none" strike="noStrike" cap="none"/>
                    </a:p>
                  </a:txBody>
                  <a:tcPr marL="68475" marR="68475" marT="45650" marB="456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000"/>
                        <a:buFont typeface="Arial"/>
                        <a:buNone/>
                      </a:pPr>
                      <a:r>
                        <a:rPr lang="en-US" sz="2100" b="0" i="0" u="none" strike="noStrike" cap="none">
                          <a:solidFill>
                            <a:srgbClr val="000000"/>
                          </a:solidFill>
                          <a:latin typeface="Century Gothic"/>
                          <a:ea typeface="Century Gothic"/>
                          <a:cs typeface="Century Gothic"/>
                          <a:sym typeface="Century Gothic"/>
                        </a:rPr>
                        <a:t>$1,000</a:t>
                      </a:r>
                      <a:endParaRPr sz="2900" u="none" strike="noStrike" cap="none"/>
                    </a:p>
                  </a:txBody>
                  <a:tcPr marL="68475" marR="68475" marT="45650" marB="456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61825">
                <a:tc>
                  <a:txBody>
                    <a:bodyPr/>
                    <a:lstStyle/>
                    <a:p>
                      <a:pPr marL="0" marR="0" lvl="0" indent="0" algn="l" rtl="0">
                        <a:lnSpc>
                          <a:spcPct val="100000"/>
                        </a:lnSpc>
                        <a:spcBef>
                          <a:spcPts val="0"/>
                        </a:spcBef>
                        <a:spcAft>
                          <a:spcPts val="0"/>
                        </a:spcAft>
                        <a:buClr>
                          <a:srgbClr val="000000"/>
                        </a:buClr>
                        <a:buSzPts val="1000"/>
                        <a:buFont typeface="Arial"/>
                        <a:buNone/>
                      </a:pPr>
                      <a:r>
                        <a:rPr lang="en-US" sz="2100" b="0" i="0" u="none" strike="noStrike" cap="none">
                          <a:solidFill>
                            <a:srgbClr val="000000"/>
                          </a:solidFill>
                          <a:latin typeface="Century Gothic"/>
                          <a:ea typeface="Century Gothic"/>
                          <a:cs typeface="Century Gothic"/>
                          <a:sym typeface="Century Gothic"/>
                        </a:rPr>
                        <a:t>Event Management/Gamification Software</a:t>
                      </a:r>
                      <a:endParaRPr sz="2900" u="none" strike="noStrike" cap="none"/>
                    </a:p>
                  </a:txBody>
                  <a:tcPr marL="68475" marR="68475" marT="45650" marB="456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000"/>
                        <a:buFont typeface="Arial"/>
                        <a:buNone/>
                      </a:pPr>
                      <a:r>
                        <a:rPr lang="en-US" sz="2100" b="0" i="0" u="none" strike="noStrike" cap="none">
                          <a:solidFill>
                            <a:srgbClr val="000000"/>
                          </a:solidFill>
                          <a:latin typeface="Century Gothic"/>
                          <a:ea typeface="Century Gothic"/>
                          <a:cs typeface="Century Gothic"/>
                          <a:sym typeface="Century Gothic"/>
                        </a:rPr>
                        <a:t>$   500</a:t>
                      </a:r>
                      <a:endParaRPr sz="2900" u="none" strike="noStrike" cap="none"/>
                    </a:p>
                  </a:txBody>
                  <a:tcPr marL="68475" marR="68475" marT="45650" marB="456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79875">
                <a:tc>
                  <a:txBody>
                    <a:bodyPr/>
                    <a:lstStyle/>
                    <a:p>
                      <a:pPr marL="0" marR="0" lvl="0" indent="0" algn="l" rtl="0">
                        <a:lnSpc>
                          <a:spcPct val="100000"/>
                        </a:lnSpc>
                        <a:spcBef>
                          <a:spcPts val="0"/>
                        </a:spcBef>
                        <a:spcAft>
                          <a:spcPts val="0"/>
                        </a:spcAft>
                        <a:buClr>
                          <a:srgbClr val="000000"/>
                        </a:buClr>
                        <a:buSzPts val="1000"/>
                        <a:buFont typeface="Arial"/>
                        <a:buNone/>
                      </a:pPr>
                      <a:r>
                        <a:rPr lang="en-US" sz="2100" b="0" i="0" u="none" strike="noStrike" cap="none">
                          <a:solidFill>
                            <a:srgbClr val="000000"/>
                          </a:solidFill>
                          <a:latin typeface="Century Gothic"/>
                          <a:ea typeface="Century Gothic"/>
                          <a:cs typeface="Century Gothic"/>
                          <a:sym typeface="Century Gothic"/>
                        </a:rPr>
                        <a:t>Promo Swag/Communication Materials </a:t>
                      </a:r>
                      <a:endParaRPr sz="2900" u="none" strike="noStrike" cap="none"/>
                    </a:p>
                  </a:txBody>
                  <a:tcPr marL="68475" marR="68475" marT="45650" marB="456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000"/>
                        <a:buFont typeface="Arial"/>
                        <a:buNone/>
                      </a:pPr>
                      <a:r>
                        <a:rPr lang="en-US" sz="2100" b="0" i="0" u="none" strike="noStrike" cap="none">
                          <a:solidFill>
                            <a:srgbClr val="000000"/>
                          </a:solidFill>
                          <a:latin typeface="Century Gothic"/>
                          <a:ea typeface="Century Gothic"/>
                          <a:cs typeface="Century Gothic"/>
                          <a:sym typeface="Century Gothic"/>
                        </a:rPr>
                        <a:t>$</a:t>
                      </a:r>
                      <a:r>
                        <a:rPr lang="en-US" sz="2100">
                          <a:latin typeface="Century Gothic"/>
                          <a:ea typeface="Century Gothic"/>
                          <a:cs typeface="Century Gothic"/>
                          <a:sym typeface="Century Gothic"/>
                        </a:rPr>
                        <a:t>1,</a:t>
                      </a:r>
                      <a:r>
                        <a:rPr lang="en-US" sz="2100" b="0" i="0" u="none" strike="noStrike" cap="none">
                          <a:solidFill>
                            <a:srgbClr val="000000"/>
                          </a:solidFill>
                          <a:latin typeface="Century Gothic"/>
                          <a:ea typeface="Century Gothic"/>
                          <a:cs typeface="Century Gothic"/>
                          <a:sym typeface="Century Gothic"/>
                        </a:rPr>
                        <a:t>500</a:t>
                      </a:r>
                      <a:endParaRPr sz="2900" u="none" strike="noStrike" cap="none"/>
                    </a:p>
                  </a:txBody>
                  <a:tcPr marL="68475" marR="68475" marT="45650" marB="456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79875">
                <a:tc>
                  <a:txBody>
                    <a:bodyPr/>
                    <a:lstStyle/>
                    <a:p>
                      <a:pPr marL="0" marR="0" lvl="0" indent="0" algn="l" rtl="0">
                        <a:lnSpc>
                          <a:spcPct val="100000"/>
                        </a:lnSpc>
                        <a:spcBef>
                          <a:spcPts val="0"/>
                        </a:spcBef>
                        <a:spcAft>
                          <a:spcPts val="0"/>
                        </a:spcAft>
                        <a:buClr>
                          <a:srgbClr val="000000"/>
                        </a:buClr>
                        <a:buSzPts val="1000"/>
                        <a:buFont typeface="Arial"/>
                        <a:buNone/>
                      </a:pPr>
                      <a:r>
                        <a:rPr lang="en-US" sz="2100" b="0" i="0" u="none" strike="noStrike" cap="none">
                          <a:solidFill>
                            <a:srgbClr val="000000"/>
                          </a:solidFill>
                          <a:latin typeface="Century Gothic"/>
                          <a:ea typeface="Century Gothic"/>
                          <a:cs typeface="Century Gothic"/>
                          <a:sym typeface="Century Gothic"/>
                        </a:rPr>
                        <a:t>Raffle prizes</a:t>
                      </a:r>
                      <a:endParaRPr sz="2900" u="none" strike="noStrike" cap="none"/>
                    </a:p>
                  </a:txBody>
                  <a:tcPr marL="68475" marR="68475" marT="45650" marB="456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000"/>
                        <a:buFont typeface="Arial"/>
                        <a:buNone/>
                      </a:pPr>
                      <a:r>
                        <a:rPr lang="en-US" sz="2100" b="0" i="0" u="none" strike="noStrike" cap="none">
                          <a:solidFill>
                            <a:srgbClr val="000000"/>
                          </a:solidFill>
                          <a:latin typeface="Century Gothic"/>
                          <a:ea typeface="Century Gothic"/>
                          <a:cs typeface="Century Gothic"/>
                          <a:sym typeface="Century Gothic"/>
                        </a:rPr>
                        <a:t>$3,000</a:t>
                      </a:r>
                      <a:endParaRPr sz="2900" u="none" strike="noStrike" cap="none"/>
                    </a:p>
                  </a:txBody>
                  <a:tcPr marL="68475" marR="68475" marT="45650" marB="456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79875">
                <a:tc>
                  <a:txBody>
                    <a:bodyPr/>
                    <a:lstStyle/>
                    <a:p>
                      <a:pPr marL="0" marR="0" lvl="0" indent="0" algn="l" rtl="0">
                        <a:lnSpc>
                          <a:spcPct val="100000"/>
                        </a:lnSpc>
                        <a:spcBef>
                          <a:spcPts val="0"/>
                        </a:spcBef>
                        <a:spcAft>
                          <a:spcPts val="0"/>
                        </a:spcAft>
                        <a:buClr>
                          <a:srgbClr val="000000"/>
                        </a:buClr>
                        <a:buSzPts val="1000"/>
                        <a:buFont typeface="Arial"/>
                        <a:buNone/>
                      </a:pPr>
                      <a:r>
                        <a:rPr lang="en-US" sz="2100" b="0" i="0" u="none" strike="noStrike" cap="none" dirty="0">
                          <a:solidFill>
                            <a:srgbClr val="000000"/>
                          </a:solidFill>
                          <a:latin typeface="Century Gothic"/>
                          <a:ea typeface="Century Gothic"/>
                          <a:cs typeface="Century Gothic"/>
                          <a:sym typeface="Century Gothic"/>
                        </a:rPr>
                        <a:t>Graphic design/Communications</a:t>
                      </a:r>
                      <a:endParaRPr sz="2900" u="none" strike="noStrike" cap="none" dirty="0"/>
                    </a:p>
                  </a:txBody>
                  <a:tcPr marL="68475" marR="68475" marT="45650" marB="456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000"/>
                        <a:buFont typeface="Arial"/>
                        <a:buNone/>
                      </a:pPr>
                      <a:r>
                        <a:rPr lang="en-US" sz="2100" b="0" i="0" u="none" strike="noStrike" cap="none">
                          <a:solidFill>
                            <a:srgbClr val="000000"/>
                          </a:solidFill>
                          <a:latin typeface="Century Gothic"/>
                          <a:ea typeface="Century Gothic"/>
                          <a:cs typeface="Century Gothic"/>
                          <a:sym typeface="Century Gothic"/>
                        </a:rPr>
                        <a:t>$1,000</a:t>
                      </a:r>
                      <a:endParaRPr sz="2900" u="none" strike="noStrike" cap="none"/>
                    </a:p>
                  </a:txBody>
                  <a:tcPr marL="68475" marR="68475" marT="45650" marB="456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79875">
                <a:tc>
                  <a:txBody>
                    <a:bodyPr/>
                    <a:lstStyle/>
                    <a:p>
                      <a:pPr marL="0" marR="0" lvl="0" indent="0" algn="l" rtl="0">
                        <a:lnSpc>
                          <a:spcPct val="100000"/>
                        </a:lnSpc>
                        <a:spcBef>
                          <a:spcPts val="0"/>
                        </a:spcBef>
                        <a:spcAft>
                          <a:spcPts val="0"/>
                        </a:spcAft>
                        <a:buClr>
                          <a:srgbClr val="000000"/>
                        </a:buClr>
                        <a:buSzPts val="1000"/>
                        <a:buFont typeface="Arial"/>
                        <a:buNone/>
                      </a:pPr>
                      <a:r>
                        <a:rPr lang="en-US" sz="2100" b="0" i="0" u="none" strike="noStrike" cap="none">
                          <a:solidFill>
                            <a:srgbClr val="000000"/>
                          </a:solidFill>
                          <a:latin typeface="Century Gothic"/>
                          <a:ea typeface="Century Gothic"/>
                          <a:cs typeface="Century Gothic"/>
                          <a:sym typeface="Century Gothic"/>
                        </a:rPr>
                        <a:t>Advertisement and social media</a:t>
                      </a:r>
                      <a:endParaRPr sz="2900" u="none" strike="noStrike" cap="none"/>
                    </a:p>
                  </a:txBody>
                  <a:tcPr marL="68475" marR="68475" marT="45650" marB="456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000"/>
                        <a:buFont typeface="Arial"/>
                        <a:buNone/>
                      </a:pPr>
                      <a:r>
                        <a:rPr lang="en-US" sz="2100" b="0" i="0" u="none" strike="noStrike" cap="none">
                          <a:solidFill>
                            <a:srgbClr val="000000"/>
                          </a:solidFill>
                          <a:latin typeface="Century Gothic"/>
                          <a:ea typeface="Century Gothic"/>
                          <a:cs typeface="Century Gothic"/>
                          <a:sym typeface="Century Gothic"/>
                        </a:rPr>
                        <a:t>$3,000</a:t>
                      </a:r>
                      <a:endParaRPr sz="2900" u="none" strike="noStrike" cap="none"/>
                    </a:p>
                  </a:txBody>
                  <a:tcPr marL="68475" marR="68475" marT="45650" marB="456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61825">
                <a:tc>
                  <a:txBody>
                    <a:bodyPr/>
                    <a:lstStyle/>
                    <a:p>
                      <a:pPr marL="0" marR="0" lvl="0" indent="0" algn="l" rtl="0">
                        <a:lnSpc>
                          <a:spcPct val="100000"/>
                        </a:lnSpc>
                        <a:spcBef>
                          <a:spcPts val="0"/>
                        </a:spcBef>
                        <a:spcAft>
                          <a:spcPts val="0"/>
                        </a:spcAft>
                        <a:buClr>
                          <a:srgbClr val="000000"/>
                        </a:buClr>
                        <a:buSzPts val="1000"/>
                        <a:buFont typeface="Arial"/>
                        <a:buNone/>
                      </a:pPr>
                      <a:r>
                        <a:rPr lang="en-US" sz="2100" b="0" i="0" u="none" strike="noStrike" cap="none">
                          <a:solidFill>
                            <a:srgbClr val="000000"/>
                          </a:solidFill>
                          <a:latin typeface="Century Gothic"/>
                          <a:ea typeface="Century Gothic"/>
                          <a:cs typeface="Century Gothic"/>
                          <a:sym typeface="Century Gothic"/>
                        </a:rPr>
                        <a:t>Project Management Stipend (April – August)</a:t>
                      </a:r>
                      <a:endParaRPr sz="2900" u="none" strike="noStrike" cap="none"/>
                    </a:p>
                  </a:txBody>
                  <a:tcPr marL="68475" marR="68475" marT="45650" marB="456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000"/>
                        <a:buFont typeface="Arial"/>
                        <a:buNone/>
                      </a:pPr>
                      <a:r>
                        <a:rPr lang="en-US" sz="2100" b="0" i="0" u="none" strike="noStrike" cap="none">
                          <a:solidFill>
                            <a:srgbClr val="000000"/>
                          </a:solidFill>
                          <a:latin typeface="Century Gothic"/>
                          <a:ea typeface="Century Gothic"/>
                          <a:cs typeface="Century Gothic"/>
                          <a:sym typeface="Century Gothic"/>
                        </a:rPr>
                        <a:t>$3,000</a:t>
                      </a:r>
                      <a:endParaRPr sz="2900" u="none" strike="noStrike" cap="none"/>
                    </a:p>
                  </a:txBody>
                  <a:tcPr marL="68475" marR="68475" marT="45650" marB="456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79875">
                <a:tc>
                  <a:txBody>
                    <a:bodyPr/>
                    <a:lstStyle/>
                    <a:p>
                      <a:pPr marL="0" marR="0" lvl="0" indent="0" algn="l" rtl="0">
                        <a:lnSpc>
                          <a:spcPct val="100000"/>
                        </a:lnSpc>
                        <a:spcBef>
                          <a:spcPts val="0"/>
                        </a:spcBef>
                        <a:spcAft>
                          <a:spcPts val="0"/>
                        </a:spcAft>
                        <a:buClr>
                          <a:srgbClr val="000000"/>
                        </a:buClr>
                        <a:buSzPts val="1000"/>
                        <a:buFont typeface="Arial"/>
                        <a:buNone/>
                      </a:pPr>
                      <a:r>
                        <a:rPr lang="en-US" sz="2100" b="0" i="0" u="none" strike="noStrike" cap="none">
                          <a:solidFill>
                            <a:srgbClr val="000000"/>
                          </a:solidFill>
                          <a:latin typeface="Century Gothic"/>
                          <a:ea typeface="Century Gothic"/>
                          <a:cs typeface="Century Gothic"/>
                          <a:sym typeface="Century Gothic"/>
                        </a:rPr>
                        <a:t>Reusable trash bags for rafts (50)</a:t>
                      </a:r>
                      <a:endParaRPr sz="2900" u="none" strike="noStrike" cap="none"/>
                    </a:p>
                  </a:txBody>
                  <a:tcPr marL="68475" marR="68475" marT="45650" marB="456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000"/>
                        <a:buFont typeface="Arial"/>
                        <a:buNone/>
                      </a:pPr>
                      <a:r>
                        <a:rPr lang="en-US" sz="2100" b="0" i="0" u="none" strike="noStrike" cap="none">
                          <a:solidFill>
                            <a:srgbClr val="000000"/>
                          </a:solidFill>
                          <a:latin typeface="Century Gothic"/>
                          <a:ea typeface="Century Gothic"/>
                          <a:cs typeface="Century Gothic"/>
                          <a:sym typeface="Century Gothic"/>
                        </a:rPr>
                        <a:t>$1,000</a:t>
                      </a:r>
                      <a:endParaRPr sz="2900" u="none" strike="noStrike" cap="none"/>
                    </a:p>
                  </a:txBody>
                  <a:tcPr marL="68475" marR="68475" marT="45650" marB="456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79875">
                <a:tc>
                  <a:txBody>
                    <a:bodyPr/>
                    <a:lstStyle/>
                    <a:p>
                      <a:pPr marL="0" marR="0" lvl="0" indent="0" algn="l" rtl="0">
                        <a:lnSpc>
                          <a:spcPct val="100000"/>
                        </a:lnSpc>
                        <a:spcBef>
                          <a:spcPts val="0"/>
                        </a:spcBef>
                        <a:spcAft>
                          <a:spcPts val="0"/>
                        </a:spcAft>
                        <a:buClr>
                          <a:srgbClr val="000000"/>
                        </a:buClr>
                        <a:buSzPts val="1000"/>
                        <a:buFont typeface="Arial"/>
                        <a:buNone/>
                      </a:pPr>
                      <a:r>
                        <a:rPr lang="en-US" sz="2100" b="0" i="0" u="none" strike="noStrike" cap="none">
                          <a:solidFill>
                            <a:srgbClr val="000000"/>
                          </a:solidFill>
                          <a:latin typeface="Century Gothic"/>
                          <a:ea typeface="Century Gothic"/>
                          <a:cs typeface="Century Gothic"/>
                          <a:sym typeface="Century Gothic"/>
                        </a:rPr>
                        <a:t>Contingency fund</a:t>
                      </a:r>
                      <a:endParaRPr sz="2900" u="none" strike="noStrike" cap="none"/>
                    </a:p>
                  </a:txBody>
                  <a:tcPr marL="68475" marR="68475" marT="45650" marB="456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000"/>
                        <a:buFont typeface="Arial"/>
                        <a:buNone/>
                      </a:pPr>
                      <a:r>
                        <a:rPr lang="en-US" sz="2100" b="0" i="0" u="none" strike="noStrike" cap="none">
                          <a:solidFill>
                            <a:srgbClr val="000000"/>
                          </a:solidFill>
                          <a:latin typeface="Century Gothic"/>
                          <a:ea typeface="Century Gothic"/>
                          <a:cs typeface="Century Gothic"/>
                          <a:sym typeface="Century Gothic"/>
                        </a:rPr>
                        <a:t>$1,000</a:t>
                      </a:r>
                      <a:endParaRPr sz="2900" u="none" strike="noStrike" cap="none"/>
                    </a:p>
                  </a:txBody>
                  <a:tcPr marL="68475" marR="68475" marT="45650" marB="456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788050">
                <a:tc>
                  <a:txBody>
                    <a:bodyPr/>
                    <a:lstStyle/>
                    <a:p>
                      <a:pPr marL="0" marR="0" lvl="0" indent="0" algn="l" rtl="0">
                        <a:lnSpc>
                          <a:spcPct val="100000"/>
                        </a:lnSpc>
                        <a:spcBef>
                          <a:spcPts val="0"/>
                        </a:spcBef>
                        <a:spcAft>
                          <a:spcPts val="0"/>
                        </a:spcAft>
                        <a:buClr>
                          <a:srgbClr val="000000"/>
                        </a:buClr>
                        <a:buSzPts val="1800"/>
                        <a:buFont typeface="Arial"/>
                        <a:buNone/>
                      </a:pPr>
                      <a:r>
                        <a:rPr lang="en-US" sz="2100">
                          <a:latin typeface="Century Gothic"/>
                          <a:ea typeface="Century Gothic"/>
                          <a:cs typeface="Century Gothic"/>
                          <a:sym typeface="Century Gothic"/>
                        </a:rPr>
                        <a:t>TOTAL </a:t>
                      </a:r>
                      <a:br>
                        <a:rPr lang="en-US" sz="2900" u="none" strike="noStrike" cap="none"/>
                      </a:br>
                      <a:endParaRPr sz="2900" u="none" strike="noStrike" cap="none"/>
                    </a:p>
                  </a:txBody>
                  <a:tcPr marL="68475" marR="68475" marT="45650" marB="456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r" rtl="0">
                        <a:lnSpc>
                          <a:spcPct val="100000"/>
                        </a:lnSpc>
                        <a:spcBef>
                          <a:spcPts val="0"/>
                        </a:spcBef>
                        <a:spcAft>
                          <a:spcPts val="0"/>
                        </a:spcAft>
                        <a:buClr>
                          <a:srgbClr val="000000"/>
                        </a:buClr>
                        <a:buSzPts val="1000"/>
                        <a:buFont typeface="Arial"/>
                        <a:buNone/>
                      </a:pPr>
                      <a:r>
                        <a:rPr lang="en-US" sz="2100" dirty="0">
                          <a:latin typeface="Century Gothic"/>
                          <a:ea typeface="Century Gothic"/>
                          <a:cs typeface="Century Gothic"/>
                          <a:sym typeface="Century Gothic"/>
                        </a:rPr>
                        <a:t>$</a:t>
                      </a:r>
                      <a:r>
                        <a:rPr lang="en-US" sz="2100" b="0" i="0" u="none" strike="noStrike" cap="none" dirty="0">
                          <a:solidFill>
                            <a:srgbClr val="000000"/>
                          </a:solidFill>
                          <a:latin typeface="Century Gothic"/>
                          <a:ea typeface="Century Gothic"/>
                          <a:cs typeface="Century Gothic"/>
                          <a:sym typeface="Century Gothic"/>
                        </a:rPr>
                        <a:t>15,000</a:t>
                      </a:r>
                      <a:endParaRPr sz="2900" u="none" strike="noStrike" cap="none" dirty="0"/>
                    </a:p>
                  </a:txBody>
                  <a:tcPr marL="68475" marR="68475" marT="45650" marB="456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latin typeface="Verdana" panose="020B0604030504040204" pitchFamily="34" charset="0"/>
                <a:ea typeface="Verdana" panose="020B0604030504040204" pitchFamily="34" charset="0"/>
                <a:cs typeface="Verdana" panose="020B0604030504040204" pitchFamily="34" charset="0"/>
              </a:rPr>
              <a:t>The Case for Funding</a:t>
            </a:r>
            <a:r>
              <a:rPr lang="en-US" b="1" dirty="0">
                <a:solidFill>
                  <a:schemeClr val="lt1"/>
                </a:solidFill>
                <a:latin typeface="Verdana" panose="020B0604030504040204" pitchFamily="34" charset="0"/>
                <a:ea typeface="Verdana" panose="020B0604030504040204" pitchFamily="34" charset="0"/>
                <a:cs typeface="Verdana" panose="020B0604030504040204" pitchFamily="34" charset="0"/>
              </a:rPr>
              <a:t> </a:t>
            </a:r>
            <a:r>
              <a:rPr lang="en-US" dirty="0">
                <a:solidFill>
                  <a:schemeClr val="lt1"/>
                </a:solidFill>
              </a:rPr>
              <a:t>Garbage Game: A Case for Funding</a:t>
            </a:r>
            <a:endParaRPr dirty="0">
              <a:solidFill>
                <a:schemeClr val="lt1"/>
              </a:solidFill>
            </a:endParaRPr>
          </a:p>
        </p:txBody>
      </p:sp>
      <p:sp>
        <p:nvSpPr>
          <p:cNvPr id="116" name="Google Shape;116;p2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70000" lnSpcReduction="20000"/>
          </a:bodyPr>
          <a:lstStyle/>
          <a:p>
            <a:pPr marL="514350" lvl="0" indent="-444816">
              <a:lnSpc>
                <a:spcPct val="115000"/>
              </a:lnSpc>
              <a:spcBef>
                <a:spcPts val="0"/>
              </a:spcBef>
              <a:buSzPct val="100000"/>
              <a:buFont typeface="Calibri"/>
              <a:buAutoNum type="arabicPeriod"/>
            </a:pPr>
            <a:r>
              <a:rPr lang="en-US" sz="3400" dirty="0"/>
              <a:t>The need for graphic design and communication materials</a:t>
            </a:r>
            <a:endParaRPr sz="3400" dirty="0"/>
          </a:p>
          <a:p>
            <a:pPr marL="514350" lvl="0" indent="-444816">
              <a:lnSpc>
                <a:spcPct val="115000"/>
              </a:lnSpc>
              <a:spcBef>
                <a:spcPts val="1000"/>
              </a:spcBef>
              <a:buSzPct val="100000"/>
              <a:buFont typeface="Calibri"/>
              <a:buAutoNum type="arabicPeriod"/>
            </a:pPr>
            <a:r>
              <a:rPr lang="en-US" sz="3400" dirty="0"/>
              <a:t>Advertisement and social media</a:t>
            </a:r>
            <a:endParaRPr sz="3400" dirty="0"/>
          </a:p>
          <a:p>
            <a:pPr marL="514350" lvl="0" indent="-444816">
              <a:lnSpc>
                <a:spcPct val="115000"/>
              </a:lnSpc>
              <a:spcBef>
                <a:spcPts val="1000"/>
              </a:spcBef>
              <a:buSzPct val="100000"/>
              <a:buFont typeface="Calibri"/>
              <a:buAutoNum type="arabicPeriod"/>
            </a:pPr>
            <a:r>
              <a:rPr lang="en-US" sz="3400" dirty="0"/>
              <a:t>Hiring program manager to assist with the Gamification rules, how to reward via social media.</a:t>
            </a:r>
            <a:endParaRPr sz="3400" dirty="0"/>
          </a:p>
          <a:p>
            <a:pPr marL="514350" lvl="0" indent="-336550">
              <a:lnSpc>
                <a:spcPct val="115000"/>
              </a:lnSpc>
              <a:spcBef>
                <a:spcPts val="1000"/>
              </a:spcBef>
              <a:buSzPct val="82352"/>
              <a:buFont typeface="Calibri"/>
              <a:buNone/>
            </a:pPr>
            <a:endParaRPr sz="3400" dirty="0"/>
          </a:p>
          <a:p>
            <a:pPr marL="0" lvl="0" indent="0" algn="l" rtl="0">
              <a:lnSpc>
                <a:spcPct val="115000"/>
              </a:lnSpc>
              <a:spcBef>
                <a:spcPts val="1000"/>
              </a:spcBef>
              <a:spcAft>
                <a:spcPts val="0"/>
              </a:spcAft>
              <a:buClr>
                <a:schemeClr val="dk1"/>
              </a:buClr>
              <a:buSzPct val="82352"/>
              <a:buNone/>
            </a:pPr>
            <a:r>
              <a:rPr lang="en-US" sz="3400" dirty="0"/>
              <a:t>Potential Funding Partners/Sources </a:t>
            </a:r>
            <a:endParaRPr sz="3400" dirty="0"/>
          </a:p>
          <a:p>
            <a:pPr marL="514350" indent="-444816">
              <a:lnSpc>
                <a:spcPct val="115000"/>
              </a:lnSpc>
              <a:spcBef>
                <a:spcPts val="1000"/>
              </a:spcBef>
              <a:buSzPct val="100000"/>
              <a:buFont typeface="Calibri"/>
              <a:buAutoNum type="arabicPeriod"/>
            </a:pPr>
            <a:r>
              <a:rPr lang="en-US" sz="3400" dirty="0"/>
              <a:t>Local business sponsorships/sanitation departments</a:t>
            </a:r>
            <a:endParaRPr sz="3400" dirty="0"/>
          </a:p>
          <a:p>
            <a:pPr marL="514350" indent="-444816">
              <a:lnSpc>
                <a:spcPct val="115000"/>
              </a:lnSpc>
              <a:spcBef>
                <a:spcPts val="0"/>
              </a:spcBef>
              <a:buSzPct val="100000"/>
              <a:buFont typeface="Calibri"/>
              <a:buAutoNum type="arabicPeriod"/>
            </a:pPr>
            <a:r>
              <a:rPr lang="en-US" sz="3400" dirty="0"/>
              <a:t>Non-profit partners and environmental groups</a:t>
            </a:r>
            <a:endParaRPr sz="3400" dirty="0"/>
          </a:p>
          <a:p>
            <a:pPr marL="514350" indent="-444816">
              <a:lnSpc>
                <a:spcPct val="115000"/>
              </a:lnSpc>
              <a:spcBef>
                <a:spcPts val="0"/>
              </a:spcBef>
              <a:buSzPct val="100000"/>
              <a:buFont typeface="Calibri"/>
              <a:buAutoNum type="arabicPeriod"/>
            </a:pPr>
            <a:r>
              <a:rPr lang="en-US" sz="3400" dirty="0"/>
              <a:t>River rafting companies</a:t>
            </a:r>
            <a:endParaRPr sz="3400" dirty="0"/>
          </a:p>
          <a:p>
            <a:pPr marL="514350" indent="-444816">
              <a:lnSpc>
                <a:spcPct val="115000"/>
              </a:lnSpc>
              <a:spcBef>
                <a:spcPts val="0"/>
              </a:spcBef>
              <a:buSzPct val="100000"/>
              <a:buFont typeface="Calibri"/>
              <a:buAutoNum type="arabicPeriod"/>
            </a:pPr>
            <a:r>
              <a:rPr lang="en-US" sz="3400" dirty="0"/>
              <a:t>Resort communities (Palisades, tourist organizations)</a:t>
            </a:r>
            <a:endParaRPr sz="3400" dirty="0"/>
          </a:p>
          <a:p>
            <a:pPr marL="914400" lvl="0" indent="0" algn="l" rtl="0">
              <a:lnSpc>
                <a:spcPct val="115000"/>
              </a:lnSpc>
              <a:spcBef>
                <a:spcPts val="1000"/>
              </a:spcBef>
              <a:spcAft>
                <a:spcPts val="0"/>
              </a:spcAft>
              <a:buNone/>
            </a:pPr>
            <a:endParaRPr sz="2957" dirty="0">
              <a:highlight>
                <a:srgbClr val="FFFF00"/>
              </a:highlight>
            </a:endParaRPr>
          </a:p>
          <a:p>
            <a:pPr marL="514350" lvl="0" indent="-336550" algn="l" rtl="0">
              <a:lnSpc>
                <a:spcPct val="90000"/>
              </a:lnSpc>
              <a:spcBef>
                <a:spcPts val="1000"/>
              </a:spcBef>
              <a:spcAft>
                <a:spcPts val="0"/>
              </a:spcAft>
              <a:buClr>
                <a:schemeClr val="dk1"/>
              </a:buClr>
              <a:buSzPct val="116666"/>
              <a:buFont typeface="Calibri"/>
              <a:buNone/>
            </a:pPr>
            <a:endParaRPr dirty="0">
              <a:highlight>
                <a:srgbClr val="FFFF00"/>
              </a:highlight>
            </a:endParaRPr>
          </a:p>
        </p:txBody>
      </p:sp>
      <p:pic>
        <p:nvPicPr>
          <p:cNvPr id="117" name="Google Shape;117;p22"/>
          <p:cNvPicPr preferRelativeResize="0"/>
          <p:nvPr/>
        </p:nvPicPr>
        <p:blipFill>
          <a:blip r:embed="rId3">
            <a:alphaModFix/>
          </a:blip>
          <a:stretch>
            <a:fillRect/>
          </a:stretch>
        </p:blipFill>
        <p:spPr>
          <a:xfrm>
            <a:off x="9129010" y="3278900"/>
            <a:ext cx="2692015" cy="2897925"/>
          </a:xfrm>
          <a:prstGeom prst="rect">
            <a:avLst/>
          </a:prstGeom>
          <a:noFill/>
          <a:ln>
            <a:noFill/>
          </a:ln>
        </p:spPr>
      </p:pic>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1145</Words>
  <Application>Microsoft Office PowerPoint</Application>
  <PresentationFormat>Widescreen</PresentationFormat>
  <Paragraphs>142</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Proxima Nova</vt:lpstr>
      <vt:lpstr>Arial</vt:lpstr>
      <vt:lpstr>Calibri</vt:lpstr>
      <vt:lpstr>Alfa Slab One</vt:lpstr>
      <vt:lpstr>Verdana</vt:lpstr>
      <vt:lpstr>Century Gothic</vt:lpstr>
      <vt:lpstr>Gameday</vt:lpstr>
      <vt:lpstr>PowerPoint Presentation</vt:lpstr>
      <vt:lpstr>Group Members </vt:lpstr>
      <vt:lpstr>The Garbage Game </vt:lpstr>
      <vt:lpstr>Target Audience</vt:lpstr>
      <vt:lpstr>Impacts</vt:lpstr>
      <vt:lpstr>Survey Implementation</vt:lpstr>
      <vt:lpstr>Survey Takeaways</vt:lpstr>
      <vt:lpstr>Estimated Program Budget</vt:lpstr>
      <vt:lpstr>The Case for Funding Garbage Game: A Case for Funding</vt:lpstr>
      <vt:lpstr>PowerPoint Presentation</vt:lpstr>
      <vt:lpstr>PowerPoint Presentation</vt:lpstr>
      <vt:lpstr>PowerPoint Presentation</vt:lpstr>
      <vt:lpstr>PowerPoint Presentation</vt:lpstr>
      <vt:lpstr>PowerPoint Presentation</vt:lpstr>
      <vt:lpstr>PowerPoint Presentation</vt:lpstr>
      <vt:lpstr>Next Steps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Karen Willcuts</cp:lastModifiedBy>
  <cp:revision>4</cp:revision>
  <dcterms:modified xsi:type="dcterms:W3CDTF">2022-05-19T03:17:55Z</dcterms:modified>
</cp:coreProperties>
</file>