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72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42a19d55a7_7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8" name="Google Shape;58;g242a19d55a7_7_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242a19d55a7_7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Owner: Jon</a:t>
            </a:r>
            <a:endParaRPr/>
          </a:p>
        </p:txBody>
      </p:sp>
      <p:sp>
        <p:nvSpPr>
          <p:cNvPr id="140" name="Google Shape;140;g242a19d55a7_7_3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242a19d55a7_7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Owner: Jon.  Sept 16th first community wood splitting day.</a:t>
            </a:r>
            <a:endParaRPr/>
          </a:p>
        </p:txBody>
      </p:sp>
      <p:sp>
        <p:nvSpPr>
          <p:cNvPr id="149" name="Google Shape;149;g242a19d55a7_7_4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24d219929d9_6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8" name="Google Shape;158;g24d219929d9_6_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242a19d55a7_7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r>
              <a:rPr lang="en"/>
              <a:t>Owner: Riley</a:t>
            </a:r>
            <a:endParaRPr/>
          </a:p>
        </p:txBody>
      </p:sp>
      <p:sp>
        <p:nvSpPr>
          <p:cNvPr id="67" name="Google Shape;67;g242a19d55a7_7_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42a19d55a7_7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Owner Riley</a:t>
            </a:r>
            <a:endParaRPr/>
          </a:p>
          <a:p>
            <a:pPr marL="0" lvl="0" indent="0" algn="l" rtl="0">
              <a:spcBef>
                <a:spcPts val="0"/>
              </a:spcBef>
              <a:spcAft>
                <a:spcPts val="0"/>
              </a:spcAft>
              <a:buNone/>
            </a:pPr>
            <a:endParaRPr/>
          </a:p>
        </p:txBody>
      </p:sp>
      <p:sp>
        <p:nvSpPr>
          <p:cNvPr id="76" name="Google Shape;76;g242a19d55a7_7_1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242a19d55a7_7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Owner: Slater</a:t>
            </a:r>
            <a:endParaRPr/>
          </a:p>
        </p:txBody>
      </p:sp>
      <p:sp>
        <p:nvSpPr>
          <p:cNvPr id="85" name="Google Shape;85;g242a19d55a7_7_1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24d0676047_1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Owner: Slater</a:t>
            </a:r>
            <a:endParaRPr/>
          </a:p>
        </p:txBody>
      </p:sp>
      <p:sp>
        <p:nvSpPr>
          <p:cNvPr id="94" name="Google Shape;94;g224d0676047_1_1: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242a19d55a7_7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Owner: Cory</a:t>
            </a:r>
            <a:endParaRPr/>
          </a:p>
          <a:p>
            <a:pPr marL="0" lvl="0" indent="0" algn="l" rtl="0">
              <a:spcBef>
                <a:spcPts val="0"/>
              </a:spcBef>
              <a:spcAft>
                <a:spcPts val="0"/>
              </a:spcAft>
              <a:buNone/>
            </a:pPr>
            <a:endParaRPr/>
          </a:p>
          <a:p>
            <a:pPr marL="0" lvl="0" indent="0" algn="l" rtl="0">
              <a:spcBef>
                <a:spcPts val="0"/>
              </a:spcBef>
              <a:spcAft>
                <a:spcPts val="0"/>
              </a:spcAft>
              <a:buNone/>
            </a:pPr>
            <a:r>
              <a:rPr lang="en"/>
              <a:t>How was survey implemented.  What was learned?</a:t>
            </a:r>
            <a:endParaRPr/>
          </a:p>
        </p:txBody>
      </p:sp>
      <p:sp>
        <p:nvSpPr>
          <p:cNvPr id="103" name="Google Shape;103;g242a19d55a7_7_2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4368e30788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Owner: Cory</a:t>
            </a: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r>
              <a:rPr lang="en"/>
              <a:t>How was survey implemented.  What was learned?</a:t>
            </a:r>
            <a:endParaRPr/>
          </a:p>
        </p:txBody>
      </p:sp>
      <p:sp>
        <p:nvSpPr>
          <p:cNvPr id="112" name="Google Shape;112;g24368e30788_1_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224d0676047_4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Owner: Cory</a:t>
            </a: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r>
              <a:rPr lang="en"/>
              <a:t>How was survey implemented.  What was learned?</a:t>
            </a:r>
            <a:endParaRPr/>
          </a:p>
        </p:txBody>
      </p:sp>
      <p:sp>
        <p:nvSpPr>
          <p:cNvPr id="121" name="Google Shape;121;g224d0676047_4_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42a19d55a7_7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Owner Cory - The project was given a $15,000 budget and this is how we allocated the money, splitting between tools and administration. In reality we believe this could be done with less money, relating on a volunteer base. This budget is still relying on the wood and a space being donated. </a:t>
            </a:r>
            <a:endParaRPr/>
          </a:p>
        </p:txBody>
      </p:sp>
      <p:sp>
        <p:nvSpPr>
          <p:cNvPr id="130" name="Google Shape;130;g242a19d55a7_7_3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12000"/>
              <a:buNone/>
              <a:defRPr sz="120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rtl="0">
              <a:spcBef>
                <a:spcPts val="0"/>
              </a:spcBef>
              <a:spcAft>
                <a:spcPts val="0"/>
              </a:spcAft>
              <a:buSzPts val="1800"/>
              <a:buChar char="●"/>
              <a:defRPr/>
            </a:lvl1pPr>
            <a:lvl2pPr marL="914400" lvl="1" indent="-317500" algn="ctr" rtl="0">
              <a:spcBef>
                <a:spcPts val="0"/>
              </a:spcBef>
              <a:spcAft>
                <a:spcPts val="0"/>
              </a:spcAft>
              <a:buSzPts val="1400"/>
              <a:buChar char="○"/>
              <a:defRPr/>
            </a:lvl2pPr>
            <a:lvl3pPr marL="1371600" lvl="2" indent="-317500" algn="ctr" rtl="0">
              <a:spcBef>
                <a:spcPts val="0"/>
              </a:spcBef>
              <a:spcAft>
                <a:spcPts val="0"/>
              </a:spcAft>
              <a:buSzPts val="1400"/>
              <a:buChar char="■"/>
              <a:defRPr/>
            </a:lvl3pPr>
            <a:lvl4pPr marL="1828800" lvl="3" indent="-317500" algn="ctr" rtl="0">
              <a:spcBef>
                <a:spcPts val="0"/>
              </a:spcBef>
              <a:spcAft>
                <a:spcPts val="0"/>
              </a:spcAft>
              <a:buSzPts val="1400"/>
              <a:buChar char="●"/>
              <a:defRPr/>
            </a:lvl4pPr>
            <a:lvl5pPr marL="2286000" lvl="4" indent="-317500" algn="ctr" rtl="0">
              <a:spcBef>
                <a:spcPts val="0"/>
              </a:spcBef>
              <a:spcAft>
                <a:spcPts val="0"/>
              </a:spcAft>
              <a:buSzPts val="1400"/>
              <a:buChar char="○"/>
              <a:defRPr/>
            </a:lvl5pPr>
            <a:lvl6pPr marL="2743200" lvl="5" indent="-317500" algn="ctr" rtl="0">
              <a:spcBef>
                <a:spcPts val="0"/>
              </a:spcBef>
              <a:spcAft>
                <a:spcPts val="0"/>
              </a:spcAft>
              <a:buSzPts val="1400"/>
              <a:buChar char="■"/>
              <a:defRPr/>
            </a:lvl6pPr>
            <a:lvl7pPr marL="3200400" lvl="6" indent="-317500" algn="ctr" rtl="0">
              <a:spcBef>
                <a:spcPts val="0"/>
              </a:spcBef>
              <a:spcAft>
                <a:spcPts val="0"/>
              </a:spcAft>
              <a:buSzPts val="1400"/>
              <a:buChar char="●"/>
              <a:defRPr/>
            </a:lvl7pPr>
            <a:lvl8pPr marL="3657600" lvl="7" indent="-317500" algn="ctr" rtl="0">
              <a:spcBef>
                <a:spcPts val="0"/>
              </a:spcBef>
              <a:spcAft>
                <a:spcPts val="0"/>
              </a:spcAft>
              <a:buSzPts val="1400"/>
              <a:buChar char="○"/>
              <a:defRPr/>
            </a:lvl8pPr>
            <a:lvl9pPr marL="4114800" lvl="8" indent="-317500" algn="ctr" rtl="0">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508000" y="457200"/>
            <a:ext cx="6447600" cy="990600"/>
          </a:xfrm>
          <a:prstGeom prst="rect">
            <a:avLst/>
          </a:prstGeom>
          <a:noFill/>
          <a:ln>
            <a:noFill/>
          </a:ln>
        </p:spPr>
        <p:txBody>
          <a:bodyPr spcFirstLastPara="1" wrap="square" lIns="68575" tIns="34275" rIns="68575" bIns="34275" anchor="t" anchorCtr="0">
            <a:normAutofit/>
          </a:bodyPr>
          <a:lstStyle>
            <a:lvl1pPr lvl="0" algn="l" rtl="0">
              <a:spcBef>
                <a:spcPts val="0"/>
              </a:spcBef>
              <a:spcAft>
                <a:spcPts val="0"/>
              </a:spcAft>
              <a:buClr>
                <a:schemeClr val="accent1"/>
              </a:buClr>
              <a:buSzPts val="2700"/>
              <a:buFont typeface="Trebuchet MS"/>
              <a:buNone/>
              <a:defRPr sz="2700"/>
            </a:lvl1pPr>
            <a:lvl2pPr lvl="1" algn="l" rtl="0">
              <a:spcBef>
                <a:spcPts val="0"/>
              </a:spcBef>
              <a:spcAft>
                <a:spcPts val="0"/>
              </a:spcAft>
              <a:buSzPts val="2800"/>
              <a:buNone/>
              <a:defRPr/>
            </a:lvl2pPr>
            <a:lvl3pPr lvl="2" algn="l" rtl="0">
              <a:spcBef>
                <a:spcPts val="0"/>
              </a:spcBef>
              <a:spcAft>
                <a:spcPts val="0"/>
              </a:spcAft>
              <a:buSzPts val="2800"/>
              <a:buNone/>
              <a:defRPr/>
            </a:lvl3pPr>
            <a:lvl4pPr lvl="3" algn="l" rtl="0">
              <a:spcBef>
                <a:spcPts val="0"/>
              </a:spcBef>
              <a:spcAft>
                <a:spcPts val="0"/>
              </a:spcAft>
              <a:buSzPts val="2800"/>
              <a:buNone/>
              <a:defRPr/>
            </a:lvl4pPr>
            <a:lvl5pPr lvl="4" algn="l" rtl="0">
              <a:spcBef>
                <a:spcPts val="0"/>
              </a:spcBef>
              <a:spcAft>
                <a:spcPts val="0"/>
              </a:spcAft>
              <a:buSzPts val="2800"/>
              <a:buNone/>
              <a:defRPr/>
            </a:lvl5pPr>
            <a:lvl6pPr lvl="5" algn="l" rtl="0">
              <a:spcBef>
                <a:spcPts val="0"/>
              </a:spcBef>
              <a:spcAft>
                <a:spcPts val="0"/>
              </a:spcAft>
              <a:buSzPts val="2800"/>
              <a:buNone/>
              <a:defRPr/>
            </a:lvl6pPr>
            <a:lvl7pPr lvl="6" algn="l" rtl="0">
              <a:spcBef>
                <a:spcPts val="0"/>
              </a:spcBef>
              <a:spcAft>
                <a:spcPts val="0"/>
              </a:spcAft>
              <a:buSzPts val="2800"/>
              <a:buNone/>
              <a:defRPr/>
            </a:lvl7pPr>
            <a:lvl8pPr lvl="7" algn="l" rtl="0">
              <a:spcBef>
                <a:spcPts val="0"/>
              </a:spcBef>
              <a:spcAft>
                <a:spcPts val="0"/>
              </a:spcAft>
              <a:buSzPts val="2800"/>
              <a:buNone/>
              <a:defRPr/>
            </a:lvl8pPr>
            <a:lvl9pPr lvl="8" algn="l" rtl="0">
              <a:spcBef>
                <a:spcPts val="0"/>
              </a:spcBef>
              <a:spcAft>
                <a:spcPts val="0"/>
              </a:spcAft>
              <a:buSzPts val="2800"/>
              <a:buNone/>
              <a:defRPr/>
            </a:lvl9pPr>
          </a:lstStyle>
          <a:p>
            <a:endParaRPr/>
          </a:p>
        </p:txBody>
      </p:sp>
      <p:sp>
        <p:nvSpPr>
          <p:cNvPr id="52" name="Google Shape;52;p13"/>
          <p:cNvSpPr txBox="1">
            <a:spLocks noGrp="1"/>
          </p:cNvSpPr>
          <p:nvPr>
            <p:ph type="body" idx="1"/>
          </p:nvPr>
        </p:nvSpPr>
        <p:spPr>
          <a:xfrm>
            <a:off x="508000" y="1620442"/>
            <a:ext cx="6447600" cy="2910600"/>
          </a:xfrm>
          <a:prstGeom prst="rect">
            <a:avLst/>
          </a:prstGeom>
          <a:noFill/>
          <a:ln>
            <a:noFill/>
          </a:ln>
        </p:spPr>
        <p:txBody>
          <a:bodyPr spcFirstLastPara="1" wrap="square" lIns="68575" tIns="34275" rIns="68575" bIns="34275" anchor="t" anchorCtr="0">
            <a:normAutofit/>
          </a:bodyPr>
          <a:lstStyle>
            <a:lvl1pPr marL="457200" lvl="0" indent="-298450" algn="l" rtl="0">
              <a:spcBef>
                <a:spcPts val="800"/>
              </a:spcBef>
              <a:spcAft>
                <a:spcPts val="0"/>
              </a:spcAft>
              <a:buSzPts val="1100"/>
              <a:buChar char="●"/>
              <a:defRPr/>
            </a:lvl1pPr>
            <a:lvl2pPr marL="914400" lvl="1" indent="-298450" algn="l" rtl="0">
              <a:spcBef>
                <a:spcPts val="800"/>
              </a:spcBef>
              <a:spcAft>
                <a:spcPts val="0"/>
              </a:spcAft>
              <a:buSzPts val="1100"/>
              <a:buChar char="○"/>
              <a:defRPr/>
            </a:lvl2pPr>
            <a:lvl3pPr marL="1371600" lvl="2" indent="-298450" algn="l" rtl="0">
              <a:spcBef>
                <a:spcPts val="800"/>
              </a:spcBef>
              <a:spcAft>
                <a:spcPts val="0"/>
              </a:spcAft>
              <a:buSzPts val="1100"/>
              <a:buChar char="■"/>
              <a:defRPr/>
            </a:lvl3pPr>
            <a:lvl4pPr marL="1828800" lvl="3" indent="-298450" algn="l" rtl="0">
              <a:spcBef>
                <a:spcPts val="800"/>
              </a:spcBef>
              <a:spcAft>
                <a:spcPts val="0"/>
              </a:spcAft>
              <a:buSzPts val="1100"/>
              <a:buChar char="●"/>
              <a:defRPr/>
            </a:lvl4pPr>
            <a:lvl5pPr marL="2286000" lvl="4" indent="-298450" algn="l" rtl="0">
              <a:spcBef>
                <a:spcPts val="800"/>
              </a:spcBef>
              <a:spcAft>
                <a:spcPts val="0"/>
              </a:spcAft>
              <a:buSzPts val="1100"/>
              <a:buChar char="○"/>
              <a:defRPr/>
            </a:lvl5pPr>
            <a:lvl6pPr marL="2743200" lvl="5" indent="-298450" algn="l" rtl="0">
              <a:spcBef>
                <a:spcPts val="800"/>
              </a:spcBef>
              <a:spcAft>
                <a:spcPts val="0"/>
              </a:spcAft>
              <a:buSzPts val="1100"/>
              <a:buChar char="■"/>
              <a:defRPr/>
            </a:lvl6pPr>
            <a:lvl7pPr marL="3200400" lvl="6" indent="-298450" algn="l" rtl="0">
              <a:spcBef>
                <a:spcPts val="800"/>
              </a:spcBef>
              <a:spcAft>
                <a:spcPts val="0"/>
              </a:spcAft>
              <a:buSzPts val="1100"/>
              <a:buChar char="●"/>
              <a:defRPr/>
            </a:lvl7pPr>
            <a:lvl8pPr marL="3657600" lvl="7" indent="-298450" algn="l" rtl="0">
              <a:spcBef>
                <a:spcPts val="800"/>
              </a:spcBef>
              <a:spcAft>
                <a:spcPts val="0"/>
              </a:spcAft>
              <a:buSzPts val="1100"/>
              <a:buChar char="○"/>
              <a:defRPr/>
            </a:lvl8pPr>
            <a:lvl9pPr marL="4114800" lvl="8" indent="-298450" algn="l" rtl="0">
              <a:spcBef>
                <a:spcPts val="800"/>
              </a:spcBef>
              <a:spcAft>
                <a:spcPts val="0"/>
              </a:spcAft>
              <a:buSzPts val="1100"/>
              <a:buChar char="■"/>
              <a:defRPr/>
            </a:lvl9pPr>
          </a:lstStyle>
          <a:p>
            <a:endParaRPr/>
          </a:p>
        </p:txBody>
      </p:sp>
      <p:sp>
        <p:nvSpPr>
          <p:cNvPr id="53" name="Google Shape;53;p13"/>
          <p:cNvSpPr txBox="1">
            <a:spLocks noGrp="1"/>
          </p:cNvSpPr>
          <p:nvPr>
            <p:ph type="dt" idx="10"/>
          </p:nvPr>
        </p:nvSpPr>
        <p:spPr>
          <a:xfrm>
            <a:off x="5403850" y="4531022"/>
            <a:ext cx="684000" cy="273900"/>
          </a:xfrm>
          <a:prstGeom prst="rect">
            <a:avLst/>
          </a:prstGeom>
          <a:noFill/>
          <a:ln>
            <a:noFill/>
          </a:ln>
        </p:spPr>
        <p:txBody>
          <a:bodyPr spcFirstLastPara="1" wrap="square" lIns="68575" tIns="34275" rIns="68575" bIns="34275" anchor="ctr" anchorCtr="0">
            <a:noAutofit/>
          </a:bodyPr>
          <a:lstStyle>
            <a:lvl1pPr lvl="0" algn="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54" name="Google Shape;54;p13"/>
          <p:cNvSpPr txBox="1">
            <a:spLocks noGrp="1"/>
          </p:cNvSpPr>
          <p:nvPr>
            <p:ph type="ftr" idx="11"/>
          </p:nvPr>
        </p:nvSpPr>
        <p:spPr>
          <a:xfrm>
            <a:off x="508001" y="4531022"/>
            <a:ext cx="4723200" cy="273900"/>
          </a:xfrm>
          <a:prstGeom prst="rect">
            <a:avLst/>
          </a:prstGeom>
          <a:noFill/>
          <a:ln>
            <a:noFill/>
          </a:ln>
        </p:spPr>
        <p:txBody>
          <a:bodyPr spcFirstLastPara="1" wrap="square" lIns="68575" tIns="34275" rIns="68575" bIns="34275"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55" name="Google Shape;55;p13"/>
          <p:cNvSpPr txBox="1">
            <a:spLocks noGrp="1"/>
          </p:cNvSpPr>
          <p:nvPr>
            <p:ph type="sldNum" idx="12"/>
          </p:nvPr>
        </p:nvSpPr>
        <p:spPr>
          <a:xfrm>
            <a:off x="6442997" y="4531022"/>
            <a:ext cx="512400" cy="273900"/>
          </a:xfrm>
          <a:prstGeom prst="rect">
            <a:avLst/>
          </a:prstGeom>
          <a:noFill/>
          <a:ln>
            <a:noFill/>
          </a:ln>
        </p:spPr>
        <p:txBody>
          <a:bodyPr spcFirstLastPara="1" wrap="square" lIns="68575" tIns="34275" rIns="68575" bIns="34275" anchor="ctr" anchorCtr="0">
            <a:norm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rtl="0">
              <a:spcBef>
                <a:spcPts val="0"/>
              </a:spcBef>
              <a:spcAft>
                <a:spcPts val="0"/>
              </a:spcAft>
              <a:buSzPts val="1800"/>
              <a:buChar char="●"/>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rtl="0">
              <a:spcBef>
                <a:spcPts val="0"/>
              </a:spcBef>
              <a:spcAft>
                <a:spcPts val="0"/>
              </a:spcAft>
              <a:buSzPts val="1400"/>
              <a:buChar char="●"/>
              <a:defRPr sz="14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rtl="0">
              <a:spcBef>
                <a:spcPts val="0"/>
              </a:spcBef>
              <a:spcAft>
                <a:spcPts val="0"/>
              </a:spcAft>
              <a:buSzPts val="1400"/>
              <a:buChar char="●"/>
              <a:defRPr sz="14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rtl="0">
              <a:spcBef>
                <a:spcPts val="0"/>
              </a:spcBef>
              <a:spcAft>
                <a:spcPts val="0"/>
              </a:spcAft>
              <a:buSzPts val="1200"/>
              <a:buChar char="●"/>
              <a:defRPr sz="12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rtl="0">
              <a:spcBef>
                <a:spcPts val="0"/>
              </a:spcBef>
              <a:spcAft>
                <a:spcPts val="0"/>
              </a:spcAft>
              <a:buSzPts val="1800"/>
              <a:buChar char="●"/>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rtl="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rtl="0">
              <a:lnSpc>
                <a:spcPct val="115000"/>
              </a:lnSpc>
              <a:spcBef>
                <a:spcPts val="0"/>
              </a:spcBef>
              <a:spcAft>
                <a:spcPts val="0"/>
              </a:spcAft>
              <a:buClr>
                <a:schemeClr val="dk2"/>
              </a:buClr>
              <a:buSzPts val="1800"/>
              <a:buChar char="●"/>
              <a:defRPr sz="1800">
                <a:solidFill>
                  <a:schemeClr val="dk2"/>
                </a:solidFill>
              </a:defRPr>
            </a:lvl1pPr>
            <a:lvl2pPr marL="914400" lvl="1" indent="-317500" rtl="0">
              <a:lnSpc>
                <a:spcPct val="115000"/>
              </a:lnSpc>
              <a:spcBef>
                <a:spcPts val="0"/>
              </a:spcBef>
              <a:spcAft>
                <a:spcPts val="0"/>
              </a:spcAft>
              <a:buClr>
                <a:schemeClr val="dk2"/>
              </a:buClr>
              <a:buSzPts val="1400"/>
              <a:buChar char="○"/>
              <a:defRPr>
                <a:solidFill>
                  <a:schemeClr val="dk2"/>
                </a:solidFill>
              </a:defRPr>
            </a:lvl2pPr>
            <a:lvl3pPr marL="1371600" lvl="2" indent="-317500" rtl="0">
              <a:lnSpc>
                <a:spcPct val="115000"/>
              </a:lnSpc>
              <a:spcBef>
                <a:spcPts val="0"/>
              </a:spcBef>
              <a:spcAft>
                <a:spcPts val="0"/>
              </a:spcAft>
              <a:buClr>
                <a:schemeClr val="dk2"/>
              </a:buClr>
              <a:buSzPts val="1400"/>
              <a:buChar char="■"/>
              <a:defRPr>
                <a:solidFill>
                  <a:schemeClr val="dk2"/>
                </a:solidFill>
              </a:defRPr>
            </a:lvl3pPr>
            <a:lvl4pPr marL="1828800" lvl="3" indent="-317500" rtl="0">
              <a:lnSpc>
                <a:spcPct val="115000"/>
              </a:lnSpc>
              <a:spcBef>
                <a:spcPts val="0"/>
              </a:spcBef>
              <a:spcAft>
                <a:spcPts val="0"/>
              </a:spcAft>
              <a:buClr>
                <a:schemeClr val="dk2"/>
              </a:buClr>
              <a:buSzPts val="1400"/>
              <a:buChar char="●"/>
              <a:defRPr>
                <a:solidFill>
                  <a:schemeClr val="dk2"/>
                </a:solidFill>
              </a:defRPr>
            </a:lvl4pPr>
            <a:lvl5pPr marL="2286000" lvl="4" indent="-317500" rtl="0">
              <a:lnSpc>
                <a:spcPct val="115000"/>
              </a:lnSpc>
              <a:spcBef>
                <a:spcPts val="0"/>
              </a:spcBef>
              <a:spcAft>
                <a:spcPts val="0"/>
              </a:spcAft>
              <a:buClr>
                <a:schemeClr val="dk2"/>
              </a:buClr>
              <a:buSzPts val="1400"/>
              <a:buChar char="○"/>
              <a:defRPr>
                <a:solidFill>
                  <a:schemeClr val="dk2"/>
                </a:solidFill>
              </a:defRPr>
            </a:lvl5pPr>
            <a:lvl6pPr marL="2743200" lvl="5" indent="-317500" rtl="0">
              <a:lnSpc>
                <a:spcPct val="115000"/>
              </a:lnSpc>
              <a:spcBef>
                <a:spcPts val="0"/>
              </a:spcBef>
              <a:spcAft>
                <a:spcPts val="0"/>
              </a:spcAft>
              <a:buClr>
                <a:schemeClr val="dk2"/>
              </a:buClr>
              <a:buSzPts val="1400"/>
              <a:buChar char="■"/>
              <a:defRPr>
                <a:solidFill>
                  <a:schemeClr val="dk2"/>
                </a:solidFill>
              </a:defRPr>
            </a:lvl6pPr>
            <a:lvl7pPr marL="3200400" lvl="6" indent="-317500" rtl="0">
              <a:lnSpc>
                <a:spcPct val="115000"/>
              </a:lnSpc>
              <a:spcBef>
                <a:spcPts val="0"/>
              </a:spcBef>
              <a:spcAft>
                <a:spcPts val="0"/>
              </a:spcAft>
              <a:buClr>
                <a:schemeClr val="dk2"/>
              </a:buClr>
              <a:buSzPts val="1400"/>
              <a:buChar char="●"/>
              <a:defRPr>
                <a:solidFill>
                  <a:schemeClr val="dk2"/>
                </a:solidFill>
              </a:defRPr>
            </a:lvl7pPr>
            <a:lvl8pPr marL="3657600" lvl="7" indent="-317500" rtl="0">
              <a:lnSpc>
                <a:spcPct val="115000"/>
              </a:lnSpc>
              <a:spcBef>
                <a:spcPts val="0"/>
              </a:spcBef>
              <a:spcAft>
                <a:spcPts val="0"/>
              </a:spcAft>
              <a:buClr>
                <a:schemeClr val="dk2"/>
              </a:buClr>
              <a:buSzPts val="1400"/>
              <a:buChar char="○"/>
              <a:defRPr>
                <a:solidFill>
                  <a:schemeClr val="dk2"/>
                </a:solidFill>
              </a:defRPr>
            </a:lvl8pPr>
            <a:lvl9pPr marL="4114800" lvl="8" indent="-317500" rtl="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rtl="0">
              <a:buNone/>
              <a:defRPr sz="1000">
                <a:solidFill>
                  <a:schemeClr val="dk2"/>
                </a:solidFill>
              </a:defRPr>
            </a:lvl1pPr>
            <a:lvl2pPr lvl="1" algn="r" rtl="0">
              <a:buNone/>
              <a:defRPr sz="1000">
                <a:solidFill>
                  <a:schemeClr val="dk2"/>
                </a:solidFill>
              </a:defRPr>
            </a:lvl2pPr>
            <a:lvl3pPr lvl="2" algn="r" rtl="0">
              <a:buNone/>
              <a:defRPr sz="1000">
                <a:solidFill>
                  <a:schemeClr val="dk2"/>
                </a:solidFill>
              </a:defRPr>
            </a:lvl3pPr>
            <a:lvl4pPr lvl="3" algn="r" rtl="0">
              <a:buNone/>
              <a:defRPr sz="1000">
                <a:solidFill>
                  <a:schemeClr val="dk2"/>
                </a:solidFill>
              </a:defRPr>
            </a:lvl4pPr>
            <a:lvl5pPr lvl="4" algn="r" rtl="0">
              <a:buNone/>
              <a:defRPr sz="1000">
                <a:solidFill>
                  <a:schemeClr val="dk2"/>
                </a:solidFill>
              </a:defRPr>
            </a:lvl5pPr>
            <a:lvl6pPr lvl="5" algn="r" rtl="0">
              <a:buNone/>
              <a:defRPr sz="1000">
                <a:solidFill>
                  <a:schemeClr val="dk2"/>
                </a:solidFill>
              </a:defRPr>
            </a:lvl6pPr>
            <a:lvl7pPr lvl="6" algn="r" rtl="0">
              <a:buNone/>
              <a:defRPr sz="1000">
                <a:solidFill>
                  <a:schemeClr val="dk2"/>
                </a:solidFill>
              </a:defRPr>
            </a:lvl7pPr>
            <a:lvl8pPr lvl="7" algn="r" rtl="0">
              <a:buNone/>
              <a:defRPr sz="1000">
                <a:solidFill>
                  <a:schemeClr val="dk2"/>
                </a:solidFill>
              </a:defRPr>
            </a:lvl8pPr>
            <a:lvl9pPr lvl="8" algn="r" rtl="0">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hyperlink" Target="https://drive.google.com/file/d/1-kg4KqzNVVZedozd6SjLdKjM-a4vhZad/view?usp=share_link" TargetMode="External"/><Relationship Id="rId2" Type="http://schemas.openxmlformats.org/officeDocument/2006/relationships/notesSlide" Target="../notesSlides/notesSlide10.xml"/><Relationship Id="rId1" Type="http://schemas.openxmlformats.org/officeDocument/2006/relationships/slideLayout" Target="../slideLayouts/slideLayout12.xml"/><Relationship Id="rId5" Type="http://schemas.openxmlformats.org/officeDocument/2006/relationships/image" Target="../media/image5.jpg"/><Relationship Id="rId4" Type="http://schemas.openxmlformats.org/officeDocument/2006/relationships/image" Target="../media/image2.jpg"/></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pic>
        <p:nvPicPr>
          <p:cNvPr id="60" name="Google Shape;60;p14"/>
          <p:cNvPicPr preferRelativeResize="0"/>
          <p:nvPr/>
        </p:nvPicPr>
        <p:blipFill rotWithShape="1">
          <a:blip r:embed="rId3">
            <a:alphaModFix/>
          </a:blip>
          <a:srcRect/>
          <a:stretch/>
        </p:blipFill>
        <p:spPr>
          <a:xfrm>
            <a:off x="1024949" y="460354"/>
            <a:ext cx="4242267" cy="4242267"/>
          </a:xfrm>
          <a:prstGeom prst="rect">
            <a:avLst/>
          </a:prstGeom>
          <a:noFill/>
          <a:ln>
            <a:noFill/>
          </a:ln>
        </p:spPr>
      </p:pic>
      <p:pic>
        <p:nvPicPr>
          <p:cNvPr id="61" name="Google Shape;61;p14"/>
          <p:cNvPicPr preferRelativeResize="0"/>
          <p:nvPr/>
        </p:nvPicPr>
        <p:blipFill rotWithShape="1">
          <a:blip r:embed="rId4">
            <a:alphaModFix amt="38000"/>
          </a:blip>
          <a:srcRect t="10472" b="10187"/>
          <a:stretch/>
        </p:blipFill>
        <p:spPr>
          <a:xfrm rot="5400000">
            <a:off x="5175025" y="1219325"/>
            <a:ext cx="5193775" cy="2724325"/>
          </a:xfrm>
          <a:prstGeom prst="rect">
            <a:avLst/>
          </a:prstGeom>
          <a:noFill/>
          <a:ln>
            <a:noFill/>
          </a:ln>
        </p:spPr>
      </p:pic>
      <p:sp>
        <p:nvSpPr>
          <p:cNvPr id="62" name="Google Shape;62;p14"/>
          <p:cNvSpPr/>
          <p:nvPr/>
        </p:nvSpPr>
        <p:spPr>
          <a:xfrm>
            <a:off x="6409750" y="-15450"/>
            <a:ext cx="2734200" cy="5193900"/>
          </a:xfrm>
          <a:prstGeom prst="rect">
            <a:avLst/>
          </a:prstGeom>
          <a:solidFill>
            <a:srgbClr val="61A3B2">
              <a:alpha val="746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14"/>
          <p:cNvSpPr txBox="1"/>
          <p:nvPr/>
        </p:nvSpPr>
        <p:spPr>
          <a:xfrm>
            <a:off x="6681263" y="3055625"/>
            <a:ext cx="2181300" cy="1939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1900" b="1">
                <a:solidFill>
                  <a:schemeClr val="lt1"/>
                </a:solidFill>
              </a:rPr>
              <a:t>Developed By:</a:t>
            </a:r>
            <a:endParaRPr sz="1900" b="1">
              <a:solidFill>
                <a:schemeClr val="lt1"/>
              </a:solidFill>
            </a:endParaRPr>
          </a:p>
          <a:p>
            <a:pPr marL="0" lvl="0" indent="0" algn="ctr" rtl="0">
              <a:spcBef>
                <a:spcPts val="0"/>
              </a:spcBef>
              <a:spcAft>
                <a:spcPts val="0"/>
              </a:spcAft>
              <a:buNone/>
            </a:pPr>
            <a:r>
              <a:rPr lang="en" sz="1900" b="1">
                <a:solidFill>
                  <a:schemeClr val="lt1"/>
                </a:solidFill>
              </a:rPr>
              <a:t>Riley Powers</a:t>
            </a:r>
            <a:endParaRPr sz="1900" b="1">
              <a:solidFill>
                <a:schemeClr val="lt1"/>
              </a:solidFill>
            </a:endParaRPr>
          </a:p>
          <a:p>
            <a:pPr marL="0" lvl="0" indent="0" algn="ctr" rtl="0">
              <a:spcBef>
                <a:spcPts val="0"/>
              </a:spcBef>
              <a:spcAft>
                <a:spcPts val="0"/>
              </a:spcAft>
              <a:buClr>
                <a:schemeClr val="dk1"/>
              </a:buClr>
              <a:buSzPts val="1100"/>
              <a:buFont typeface="Arial"/>
              <a:buNone/>
            </a:pPr>
            <a:r>
              <a:rPr lang="en" sz="1900" b="1">
                <a:solidFill>
                  <a:schemeClr val="lt1"/>
                </a:solidFill>
              </a:rPr>
              <a:t>Slater Stewart</a:t>
            </a:r>
            <a:endParaRPr sz="1900" b="1">
              <a:solidFill>
                <a:schemeClr val="lt1"/>
              </a:solidFill>
            </a:endParaRPr>
          </a:p>
          <a:p>
            <a:pPr marL="0" lvl="0" indent="0" algn="ctr" rtl="0">
              <a:spcBef>
                <a:spcPts val="0"/>
              </a:spcBef>
              <a:spcAft>
                <a:spcPts val="0"/>
              </a:spcAft>
              <a:buNone/>
            </a:pPr>
            <a:r>
              <a:rPr lang="en" sz="1900" b="1">
                <a:solidFill>
                  <a:schemeClr val="lt1"/>
                </a:solidFill>
              </a:rPr>
              <a:t>Cory Allison</a:t>
            </a:r>
            <a:endParaRPr sz="1900" b="1">
              <a:solidFill>
                <a:schemeClr val="lt1"/>
              </a:solidFill>
            </a:endParaRPr>
          </a:p>
          <a:p>
            <a:pPr marL="0" lvl="0" indent="0" algn="ctr" rtl="0">
              <a:spcBef>
                <a:spcPts val="0"/>
              </a:spcBef>
              <a:spcAft>
                <a:spcPts val="0"/>
              </a:spcAft>
              <a:buNone/>
            </a:pPr>
            <a:r>
              <a:rPr lang="en" sz="1900" b="1">
                <a:solidFill>
                  <a:schemeClr val="lt1"/>
                </a:solidFill>
              </a:rPr>
              <a:t>Jon Slaughter</a:t>
            </a:r>
            <a:endParaRPr sz="1900" b="1">
              <a:solidFill>
                <a:schemeClr val="lt1"/>
              </a:solidFill>
            </a:endParaRPr>
          </a:p>
          <a:p>
            <a:pPr marL="0" lvl="0" indent="0" algn="ctr" rtl="0">
              <a:spcBef>
                <a:spcPts val="0"/>
              </a:spcBef>
              <a:spcAft>
                <a:spcPts val="0"/>
              </a:spcAft>
              <a:buNone/>
            </a:pPr>
            <a:endParaRPr sz="1900" b="1">
              <a:solidFill>
                <a:schemeClr val="lt1"/>
              </a:solidFill>
            </a:endParaRPr>
          </a:p>
        </p:txBody>
      </p:sp>
      <p:pic>
        <p:nvPicPr>
          <p:cNvPr id="64" name="Google Shape;64;p14"/>
          <p:cNvPicPr preferRelativeResize="0"/>
          <p:nvPr/>
        </p:nvPicPr>
        <p:blipFill>
          <a:blip r:embed="rId5">
            <a:alphaModFix/>
          </a:blip>
          <a:stretch>
            <a:fillRect/>
          </a:stretch>
        </p:blipFill>
        <p:spPr>
          <a:xfrm>
            <a:off x="6546613" y="0"/>
            <a:ext cx="2450593" cy="2450593"/>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3"/>
          <p:cNvSpPr txBox="1">
            <a:spLocks noGrp="1"/>
          </p:cNvSpPr>
          <p:nvPr>
            <p:ph type="title"/>
          </p:nvPr>
        </p:nvSpPr>
        <p:spPr>
          <a:xfrm>
            <a:off x="508000" y="457200"/>
            <a:ext cx="6447501" cy="990600"/>
          </a:xfrm>
          <a:prstGeom prst="rect">
            <a:avLst/>
          </a:prstGeom>
          <a:noFill/>
          <a:ln>
            <a:noFill/>
          </a:ln>
        </p:spPr>
        <p:txBody>
          <a:bodyPr spcFirstLastPara="1" wrap="square" lIns="68575" tIns="34275" rIns="68575" bIns="34275" anchor="t" anchorCtr="0">
            <a:normAutofit/>
          </a:bodyPr>
          <a:lstStyle/>
          <a:p>
            <a:pPr marL="0" lvl="0" indent="0" algn="l" rtl="0">
              <a:spcBef>
                <a:spcPts val="0"/>
              </a:spcBef>
              <a:spcAft>
                <a:spcPts val="0"/>
              </a:spcAft>
              <a:buClr>
                <a:schemeClr val="accent1"/>
              </a:buClr>
              <a:buSzPts val="2700"/>
              <a:buFont typeface="Trebuchet MS"/>
              <a:buNone/>
            </a:pPr>
            <a:r>
              <a:rPr lang="en" sz="1800" b="1"/>
              <a:t>Marketing</a:t>
            </a:r>
            <a:endParaRPr sz="1100"/>
          </a:p>
        </p:txBody>
      </p:sp>
      <p:sp>
        <p:nvSpPr>
          <p:cNvPr id="143" name="Google Shape;143;p23"/>
          <p:cNvSpPr txBox="1">
            <a:spLocks noGrp="1"/>
          </p:cNvSpPr>
          <p:nvPr>
            <p:ph type="body" idx="1"/>
          </p:nvPr>
        </p:nvSpPr>
        <p:spPr>
          <a:xfrm>
            <a:off x="508000" y="913650"/>
            <a:ext cx="5442900" cy="3617400"/>
          </a:xfrm>
          <a:prstGeom prst="rect">
            <a:avLst/>
          </a:prstGeom>
          <a:noFill/>
          <a:ln>
            <a:noFill/>
          </a:ln>
        </p:spPr>
        <p:txBody>
          <a:bodyPr spcFirstLastPara="1" wrap="square" lIns="68575" tIns="34275" rIns="68575" bIns="34275" anchor="t" anchorCtr="0">
            <a:noAutofit/>
          </a:bodyPr>
          <a:lstStyle/>
          <a:p>
            <a:pPr marL="254000" lvl="0" indent="-266700" algn="l" rtl="0">
              <a:lnSpc>
                <a:spcPct val="100000"/>
              </a:lnSpc>
              <a:spcBef>
                <a:spcPts val="1000"/>
              </a:spcBef>
              <a:spcAft>
                <a:spcPts val="0"/>
              </a:spcAft>
              <a:buClr>
                <a:srgbClr val="000000"/>
              </a:buClr>
              <a:buSzPts val="1200"/>
              <a:buFont typeface="Arial"/>
              <a:buChar char="●"/>
            </a:pPr>
            <a:r>
              <a:rPr lang="en" sz="1200"/>
              <a:t>The focus of marketing efforts will be put into recruiting volunteers for the program. While we will also need to find interested parties willing to accept the wood, we feel the demand is high and if we provide the service a viable market will be easy to tap.</a:t>
            </a:r>
            <a:endParaRPr sz="1200"/>
          </a:p>
          <a:p>
            <a:pPr marL="254000" lvl="0" indent="-266700" algn="l" rtl="0">
              <a:lnSpc>
                <a:spcPct val="100000"/>
              </a:lnSpc>
              <a:spcBef>
                <a:spcPts val="1000"/>
              </a:spcBef>
              <a:spcAft>
                <a:spcPts val="0"/>
              </a:spcAft>
              <a:buClr>
                <a:srgbClr val="000000"/>
              </a:buClr>
              <a:buSzPts val="1200"/>
              <a:buFont typeface="Arial"/>
              <a:buChar char="●"/>
            </a:pPr>
            <a:r>
              <a:rPr lang="en" sz="1200"/>
              <a:t>Volunteer Recruiting Plan:</a:t>
            </a:r>
            <a:endParaRPr sz="1200"/>
          </a:p>
          <a:p>
            <a:pPr marL="558800" lvl="1" indent="-228600" algn="l" rtl="0">
              <a:lnSpc>
                <a:spcPct val="100000"/>
              </a:lnSpc>
              <a:spcBef>
                <a:spcPts val="1000"/>
              </a:spcBef>
              <a:spcAft>
                <a:spcPts val="0"/>
              </a:spcAft>
              <a:buSzPts val="1200"/>
              <a:buChar char="○"/>
            </a:pPr>
            <a:r>
              <a:rPr lang="en" sz="1200" u="sng">
                <a:solidFill>
                  <a:schemeClr val="hlink"/>
                </a:solidFill>
                <a:hlinkClick r:id="rId3"/>
              </a:rPr>
              <a:t>Local flyer distribution</a:t>
            </a:r>
            <a:endParaRPr sz="1200"/>
          </a:p>
          <a:p>
            <a:pPr marL="558800" lvl="1" indent="-228600" algn="l" rtl="0">
              <a:lnSpc>
                <a:spcPct val="100000"/>
              </a:lnSpc>
              <a:spcBef>
                <a:spcPts val="1000"/>
              </a:spcBef>
              <a:spcAft>
                <a:spcPts val="0"/>
              </a:spcAft>
              <a:buSzPts val="1200"/>
              <a:buChar char="○"/>
            </a:pPr>
            <a:r>
              <a:rPr lang="en" sz="1200"/>
              <a:t>Social media content strategy leveraging influential community leaders, athletes and personalities</a:t>
            </a:r>
            <a:endParaRPr sz="1200"/>
          </a:p>
          <a:p>
            <a:pPr marL="558800" lvl="1" indent="-228600" algn="l" rtl="0">
              <a:lnSpc>
                <a:spcPct val="100000"/>
              </a:lnSpc>
              <a:spcBef>
                <a:spcPts val="1000"/>
              </a:spcBef>
              <a:spcAft>
                <a:spcPts val="0"/>
              </a:spcAft>
              <a:buSzPts val="1200"/>
              <a:buChar char="○"/>
            </a:pPr>
            <a:r>
              <a:rPr lang="en" sz="1200"/>
              <a:t>Local Truckee-Tahoe Radio campaign including Community Calendar listings and staff interviews</a:t>
            </a:r>
            <a:endParaRPr sz="1200"/>
          </a:p>
          <a:p>
            <a:pPr marL="558800" lvl="1" indent="-228600" algn="l" rtl="0">
              <a:lnSpc>
                <a:spcPct val="100000"/>
              </a:lnSpc>
              <a:spcBef>
                <a:spcPts val="1000"/>
              </a:spcBef>
              <a:spcAft>
                <a:spcPts val="0"/>
              </a:spcAft>
              <a:buClr>
                <a:srgbClr val="000000"/>
              </a:buClr>
              <a:buSzPts val="1200"/>
              <a:buFont typeface="Arial"/>
              <a:buChar char="○"/>
            </a:pPr>
            <a:r>
              <a:rPr lang="en" sz="1200"/>
              <a:t>Digital ad campaign using Google, Meta &amp; programmatic ad networks.</a:t>
            </a:r>
            <a:endParaRPr sz="1200"/>
          </a:p>
          <a:p>
            <a:pPr marL="558800" lvl="1" indent="-228600" algn="l" rtl="0">
              <a:lnSpc>
                <a:spcPct val="100000"/>
              </a:lnSpc>
              <a:spcBef>
                <a:spcPts val="1000"/>
              </a:spcBef>
              <a:spcAft>
                <a:spcPts val="0"/>
              </a:spcAft>
              <a:buSzPts val="1200"/>
              <a:buChar char="○"/>
            </a:pPr>
            <a:r>
              <a:rPr lang="en" sz="1200"/>
              <a:t>Outreach at community events (i.e. Truckee Thursdays, Music at Commons Beach)</a:t>
            </a:r>
            <a:endParaRPr sz="1200"/>
          </a:p>
          <a:p>
            <a:pPr marL="558800" lvl="1" indent="-228600" algn="l" rtl="0">
              <a:lnSpc>
                <a:spcPct val="100000"/>
              </a:lnSpc>
              <a:spcBef>
                <a:spcPts val="1000"/>
              </a:spcBef>
              <a:spcAft>
                <a:spcPts val="0"/>
              </a:spcAft>
              <a:buClr>
                <a:srgbClr val="000000"/>
              </a:buClr>
              <a:buSzPts val="1200"/>
              <a:buFont typeface="Arial"/>
              <a:buChar char="○"/>
            </a:pPr>
            <a:r>
              <a:rPr lang="en" sz="1200"/>
              <a:t>Targeted outreach to local high schools for volunteer commitments</a:t>
            </a:r>
            <a:endParaRPr sz="1200"/>
          </a:p>
          <a:p>
            <a:pPr marL="558800" lvl="1" indent="-228600" algn="l" rtl="0">
              <a:lnSpc>
                <a:spcPct val="100000"/>
              </a:lnSpc>
              <a:spcBef>
                <a:spcPts val="1000"/>
              </a:spcBef>
              <a:spcAft>
                <a:spcPts val="0"/>
              </a:spcAft>
              <a:buClr>
                <a:srgbClr val="000000"/>
              </a:buClr>
              <a:buSzPts val="1200"/>
              <a:buFont typeface="Arial"/>
              <a:buChar char="○"/>
            </a:pPr>
            <a:r>
              <a:rPr lang="en" sz="1200"/>
              <a:t>Partner with local business and organizations which have affiliations with target segments (i.e. Sierra Community House, Truckee Rents, Keep Truckee Green, Tahoe-Truckee Sierra Disposal, Elements) </a:t>
            </a:r>
            <a:endParaRPr sz="1200"/>
          </a:p>
        </p:txBody>
      </p:sp>
      <p:pic>
        <p:nvPicPr>
          <p:cNvPr id="144" name="Google Shape;144;p23"/>
          <p:cNvPicPr preferRelativeResize="0"/>
          <p:nvPr/>
        </p:nvPicPr>
        <p:blipFill rotWithShape="1">
          <a:blip r:embed="rId4">
            <a:alphaModFix amt="38000"/>
          </a:blip>
          <a:srcRect t="10472" b="10187"/>
          <a:stretch/>
        </p:blipFill>
        <p:spPr>
          <a:xfrm rot="5400000">
            <a:off x="5175025" y="1219325"/>
            <a:ext cx="5193775" cy="2724325"/>
          </a:xfrm>
          <a:prstGeom prst="rect">
            <a:avLst/>
          </a:prstGeom>
          <a:noFill/>
          <a:ln>
            <a:noFill/>
          </a:ln>
        </p:spPr>
      </p:pic>
      <p:sp>
        <p:nvSpPr>
          <p:cNvPr id="145" name="Google Shape;145;p23"/>
          <p:cNvSpPr/>
          <p:nvPr/>
        </p:nvSpPr>
        <p:spPr>
          <a:xfrm>
            <a:off x="6419675" y="-15450"/>
            <a:ext cx="2724300" cy="5193900"/>
          </a:xfrm>
          <a:prstGeom prst="rect">
            <a:avLst/>
          </a:prstGeom>
          <a:solidFill>
            <a:srgbClr val="61A3B2">
              <a:alpha val="22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46" name="Google Shape;146;p23">
            <a:hlinkClick r:id="rId3"/>
          </p:cNvPr>
          <p:cNvPicPr preferRelativeResize="0"/>
          <p:nvPr/>
        </p:nvPicPr>
        <p:blipFill>
          <a:blip r:embed="rId5">
            <a:alphaModFix/>
          </a:blip>
          <a:stretch>
            <a:fillRect/>
          </a:stretch>
        </p:blipFill>
        <p:spPr>
          <a:xfrm>
            <a:off x="6500669" y="927075"/>
            <a:ext cx="2542492" cy="3289349"/>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4"/>
          <p:cNvSpPr txBox="1">
            <a:spLocks noGrp="1"/>
          </p:cNvSpPr>
          <p:nvPr>
            <p:ph type="title"/>
          </p:nvPr>
        </p:nvSpPr>
        <p:spPr>
          <a:xfrm>
            <a:off x="508000" y="457200"/>
            <a:ext cx="6447501" cy="990600"/>
          </a:xfrm>
          <a:prstGeom prst="rect">
            <a:avLst/>
          </a:prstGeom>
          <a:noFill/>
          <a:ln>
            <a:noFill/>
          </a:ln>
        </p:spPr>
        <p:txBody>
          <a:bodyPr spcFirstLastPara="1" wrap="square" lIns="68575" tIns="34275" rIns="68575" bIns="34275" anchor="t" anchorCtr="0">
            <a:normAutofit/>
          </a:bodyPr>
          <a:lstStyle/>
          <a:p>
            <a:pPr marL="0" lvl="0" indent="0" algn="l" rtl="0">
              <a:spcBef>
                <a:spcPts val="0"/>
              </a:spcBef>
              <a:spcAft>
                <a:spcPts val="0"/>
              </a:spcAft>
              <a:buClr>
                <a:schemeClr val="accent1"/>
              </a:buClr>
              <a:buSzPts val="2700"/>
              <a:buFont typeface="Trebuchet MS"/>
              <a:buNone/>
            </a:pPr>
            <a:r>
              <a:rPr lang="en" sz="1800" b="1"/>
              <a:t>Conclusion &amp; Next Steps</a:t>
            </a:r>
            <a:endParaRPr sz="1100"/>
          </a:p>
        </p:txBody>
      </p:sp>
      <p:sp>
        <p:nvSpPr>
          <p:cNvPr id="152" name="Google Shape;152;p24"/>
          <p:cNvSpPr txBox="1">
            <a:spLocks noGrp="1"/>
          </p:cNvSpPr>
          <p:nvPr>
            <p:ph type="body" idx="1"/>
          </p:nvPr>
        </p:nvSpPr>
        <p:spPr>
          <a:xfrm>
            <a:off x="508000" y="913650"/>
            <a:ext cx="5442900" cy="3617400"/>
          </a:xfrm>
          <a:prstGeom prst="rect">
            <a:avLst/>
          </a:prstGeom>
          <a:noFill/>
          <a:ln>
            <a:noFill/>
          </a:ln>
        </p:spPr>
        <p:txBody>
          <a:bodyPr spcFirstLastPara="1" wrap="square" lIns="68575" tIns="34275" rIns="68575" bIns="34275" anchor="t" anchorCtr="0">
            <a:noAutofit/>
          </a:bodyPr>
          <a:lstStyle/>
          <a:p>
            <a:pPr marL="254000" lvl="0" indent="-266700" algn="l" rtl="0">
              <a:lnSpc>
                <a:spcPct val="100000"/>
              </a:lnSpc>
              <a:spcBef>
                <a:spcPts val="1000"/>
              </a:spcBef>
              <a:spcAft>
                <a:spcPts val="0"/>
              </a:spcAft>
              <a:buSzPts val="1200"/>
              <a:buChar char="●"/>
            </a:pPr>
            <a:r>
              <a:rPr lang="en" sz="1200"/>
              <a:t>The Splitting for Seniors team is excited to kick-off the program this summer.  We plan to immediately begin volunteer recruitment.  Meanwhile, on a parallel path program managers will start finding resources, developing partnerships and begin outreach to local seniors in need of our services.  A product extension to other locals in need if the market segment of seniors is not large enough based on the volunteer base and resources available.</a:t>
            </a:r>
            <a:endParaRPr sz="1200"/>
          </a:p>
          <a:p>
            <a:pPr marL="254000" lvl="0" indent="-266700" algn="l" rtl="0">
              <a:lnSpc>
                <a:spcPct val="100000"/>
              </a:lnSpc>
              <a:spcBef>
                <a:spcPts val="1000"/>
              </a:spcBef>
              <a:spcAft>
                <a:spcPts val="0"/>
              </a:spcAft>
              <a:buSzPts val="1200"/>
              <a:buChar char="●"/>
            </a:pPr>
            <a:r>
              <a:rPr lang="en" sz="1200"/>
              <a:t>Next Steps:</a:t>
            </a:r>
            <a:endParaRPr sz="1200"/>
          </a:p>
          <a:p>
            <a:pPr marL="558800" lvl="1" indent="-228600" algn="l" rtl="0">
              <a:lnSpc>
                <a:spcPct val="100000"/>
              </a:lnSpc>
              <a:spcBef>
                <a:spcPts val="1000"/>
              </a:spcBef>
              <a:spcAft>
                <a:spcPts val="0"/>
              </a:spcAft>
              <a:buSzPts val="1200"/>
              <a:buChar char="○"/>
            </a:pPr>
            <a:r>
              <a:rPr lang="en" sz="1200"/>
              <a:t>June 2023, Begin recruitment of volunteers</a:t>
            </a:r>
            <a:endParaRPr sz="1200"/>
          </a:p>
          <a:p>
            <a:pPr marL="558800" lvl="1" indent="-228600" algn="l" rtl="0">
              <a:lnSpc>
                <a:spcPct val="100000"/>
              </a:lnSpc>
              <a:spcBef>
                <a:spcPts val="1000"/>
              </a:spcBef>
              <a:spcAft>
                <a:spcPts val="0"/>
              </a:spcAft>
              <a:buSzPts val="1200"/>
              <a:buChar char="○"/>
            </a:pPr>
            <a:r>
              <a:rPr lang="en" sz="1200"/>
              <a:t>July 2023, Source equipment, local partners and wood resources</a:t>
            </a:r>
            <a:endParaRPr sz="1200"/>
          </a:p>
          <a:p>
            <a:pPr marL="558800" lvl="1" indent="-228600" algn="l" rtl="0">
              <a:lnSpc>
                <a:spcPct val="100000"/>
              </a:lnSpc>
              <a:spcBef>
                <a:spcPts val="1000"/>
              </a:spcBef>
              <a:spcAft>
                <a:spcPts val="0"/>
              </a:spcAft>
              <a:buSzPts val="1200"/>
              <a:buChar char="○"/>
            </a:pPr>
            <a:r>
              <a:rPr lang="en" sz="1200"/>
              <a:t>August 2023, Begin outreach to find seniors in need.</a:t>
            </a:r>
            <a:endParaRPr sz="1200"/>
          </a:p>
          <a:p>
            <a:pPr marL="558800" lvl="1" indent="-228600" algn="l" rtl="0">
              <a:lnSpc>
                <a:spcPct val="100000"/>
              </a:lnSpc>
              <a:spcBef>
                <a:spcPts val="1000"/>
              </a:spcBef>
              <a:spcAft>
                <a:spcPts val="0"/>
              </a:spcAft>
              <a:buSzPts val="1200"/>
              <a:buChar char="○"/>
            </a:pPr>
            <a:r>
              <a:rPr lang="en" sz="1200"/>
              <a:t>September 2023, Plan and promote community work days</a:t>
            </a:r>
            <a:endParaRPr sz="1200"/>
          </a:p>
          <a:p>
            <a:pPr marL="558800" lvl="1" indent="-228600" algn="l" rtl="0">
              <a:lnSpc>
                <a:spcPct val="100000"/>
              </a:lnSpc>
              <a:spcBef>
                <a:spcPts val="1000"/>
              </a:spcBef>
              <a:spcAft>
                <a:spcPts val="0"/>
              </a:spcAft>
              <a:buSzPts val="1200"/>
              <a:buChar char="○"/>
            </a:pPr>
            <a:r>
              <a:rPr lang="en" sz="1200"/>
              <a:t>October 2023, Begin wood deliveries to enrolled seniors</a:t>
            </a:r>
            <a:endParaRPr sz="1200"/>
          </a:p>
          <a:p>
            <a:pPr marL="558800" lvl="1" indent="-228600" algn="l" rtl="0">
              <a:lnSpc>
                <a:spcPct val="100000"/>
              </a:lnSpc>
              <a:spcBef>
                <a:spcPts val="1000"/>
              </a:spcBef>
              <a:spcAft>
                <a:spcPts val="0"/>
              </a:spcAft>
              <a:buSzPts val="1200"/>
              <a:buChar char="○"/>
            </a:pPr>
            <a:r>
              <a:rPr lang="en" sz="1200"/>
              <a:t>Start recruitment and parallel path to begin finding resources, non-profit partners and finding seniors in need.</a:t>
            </a:r>
            <a:endParaRPr sz="1200"/>
          </a:p>
          <a:p>
            <a:pPr marL="558800" lvl="1" indent="-228600" algn="l" rtl="0">
              <a:lnSpc>
                <a:spcPct val="100000"/>
              </a:lnSpc>
              <a:spcBef>
                <a:spcPts val="1000"/>
              </a:spcBef>
              <a:spcAft>
                <a:spcPts val="0"/>
              </a:spcAft>
              <a:buSzPts val="1200"/>
              <a:buChar char="○"/>
            </a:pPr>
            <a:r>
              <a:rPr lang="en" sz="1200" b="1"/>
              <a:t>Winter 2023-2024, Help Others Enjoy a Warm Fire</a:t>
            </a:r>
            <a:endParaRPr sz="1200" b="1"/>
          </a:p>
        </p:txBody>
      </p:sp>
      <p:pic>
        <p:nvPicPr>
          <p:cNvPr id="153" name="Google Shape;153;p24"/>
          <p:cNvPicPr preferRelativeResize="0"/>
          <p:nvPr/>
        </p:nvPicPr>
        <p:blipFill rotWithShape="1">
          <a:blip r:embed="rId3">
            <a:alphaModFix amt="38000"/>
          </a:blip>
          <a:srcRect t="10472" b="10187"/>
          <a:stretch/>
        </p:blipFill>
        <p:spPr>
          <a:xfrm rot="5400000">
            <a:off x="5175025" y="1219325"/>
            <a:ext cx="5193775" cy="2724325"/>
          </a:xfrm>
          <a:prstGeom prst="rect">
            <a:avLst/>
          </a:prstGeom>
          <a:noFill/>
          <a:ln>
            <a:noFill/>
          </a:ln>
        </p:spPr>
      </p:pic>
      <p:sp>
        <p:nvSpPr>
          <p:cNvPr id="154" name="Google Shape;154;p24"/>
          <p:cNvSpPr/>
          <p:nvPr/>
        </p:nvSpPr>
        <p:spPr>
          <a:xfrm>
            <a:off x="6419675" y="-15450"/>
            <a:ext cx="2724300" cy="5193900"/>
          </a:xfrm>
          <a:prstGeom prst="rect">
            <a:avLst/>
          </a:prstGeom>
          <a:solidFill>
            <a:srgbClr val="61A3B2">
              <a:alpha val="22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55" name="Google Shape;155;p24"/>
          <p:cNvPicPr preferRelativeResize="0"/>
          <p:nvPr/>
        </p:nvPicPr>
        <p:blipFill rotWithShape="1">
          <a:blip r:embed="rId4">
            <a:alphaModFix/>
          </a:blip>
          <a:srcRect b="12188"/>
          <a:stretch/>
        </p:blipFill>
        <p:spPr>
          <a:xfrm>
            <a:off x="6419675" y="2431525"/>
            <a:ext cx="2724325" cy="23922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25"/>
          <p:cNvSpPr txBox="1">
            <a:spLocks noGrp="1"/>
          </p:cNvSpPr>
          <p:nvPr>
            <p:ph type="title"/>
          </p:nvPr>
        </p:nvSpPr>
        <p:spPr>
          <a:xfrm>
            <a:off x="508000" y="457200"/>
            <a:ext cx="6447600" cy="990600"/>
          </a:xfrm>
          <a:prstGeom prst="rect">
            <a:avLst/>
          </a:prstGeom>
          <a:noFill/>
          <a:ln>
            <a:noFill/>
          </a:ln>
        </p:spPr>
        <p:txBody>
          <a:bodyPr spcFirstLastPara="1" wrap="square" lIns="68575" tIns="34275" rIns="68575" bIns="34275" anchor="t" anchorCtr="0">
            <a:normAutofit/>
          </a:bodyPr>
          <a:lstStyle/>
          <a:p>
            <a:pPr marL="0" lvl="0" indent="0" algn="l" rtl="0">
              <a:spcBef>
                <a:spcPts val="0"/>
              </a:spcBef>
              <a:spcAft>
                <a:spcPts val="0"/>
              </a:spcAft>
              <a:buClr>
                <a:schemeClr val="accent1"/>
              </a:buClr>
              <a:buSzPts val="2700"/>
              <a:buFont typeface="Trebuchet MS"/>
              <a:buNone/>
            </a:pPr>
            <a:r>
              <a:rPr lang="en" sz="1800" b="1"/>
              <a:t>Thank You</a:t>
            </a:r>
            <a:endParaRPr sz="1100"/>
          </a:p>
        </p:txBody>
      </p:sp>
      <p:sp>
        <p:nvSpPr>
          <p:cNvPr id="161" name="Google Shape;161;p25"/>
          <p:cNvSpPr txBox="1">
            <a:spLocks noGrp="1"/>
          </p:cNvSpPr>
          <p:nvPr>
            <p:ph type="body" idx="1"/>
          </p:nvPr>
        </p:nvSpPr>
        <p:spPr>
          <a:xfrm>
            <a:off x="508000" y="913650"/>
            <a:ext cx="5442900" cy="3617400"/>
          </a:xfrm>
          <a:prstGeom prst="rect">
            <a:avLst/>
          </a:prstGeom>
          <a:noFill/>
          <a:ln>
            <a:noFill/>
          </a:ln>
        </p:spPr>
        <p:txBody>
          <a:bodyPr spcFirstLastPara="1" wrap="square" lIns="68575" tIns="34275" rIns="68575" bIns="34275" anchor="t" anchorCtr="0">
            <a:noAutofit/>
          </a:bodyPr>
          <a:lstStyle/>
          <a:p>
            <a:pPr marL="0" lvl="0" indent="0" algn="l" rtl="0">
              <a:lnSpc>
                <a:spcPct val="100000"/>
              </a:lnSpc>
              <a:spcBef>
                <a:spcPts val="1000"/>
              </a:spcBef>
              <a:spcAft>
                <a:spcPts val="0"/>
              </a:spcAft>
              <a:buNone/>
            </a:pPr>
            <a:r>
              <a:rPr lang="en" sz="1200" b="1"/>
              <a:t>Thank you for joining us today.  We would love to have you join us as a volunteer or welcome your support to help bring this program to life.</a:t>
            </a:r>
            <a:endParaRPr sz="1200" b="1"/>
          </a:p>
          <a:p>
            <a:pPr marL="0" lvl="0" indent="0" algn="l" rtl="0">
              <a:lnSpc>
                <a:spcPct val="100000"/>
              </a:lnSpc>
              <a:spcBef>
                <a:spcPts val="1000"/>
              </a:spcBef>
              <a:spcAft>
                <a:spcPts val="0"/>
              </a:spcAft>
              <a:buNone/>
            </a:pPr>
            <a:endParaRPr sz="1200" b="1"/>
          </a:p>
          <a:p>
            <a:pPr marL="0" lvl="0" indent="0" algn="l" rtl="0">
              <a:lnSpc>
                <a:spcPct val="100000"/>
              </a:lnSpc>
              <a:spcBef>
                <a:spcPts val="1000"/>
              </a:spcBef>
              <a:spcAft>
                <a:spcPts val="0"/>
              </a:spcAft>
              <a:buNone/>
            </a:pPr>
            <a:r>
              <a:rPr lang="en" sz="1200" b="1"/>
              <a:t>Key Dates:</a:t>
            </a:r>
            <a:endParaRPr sz="1200" b="1"/>
          </a:p>
          <a:p>
            <a:pPr marL="0" lvl="0" indent="0" algn="l" rtl="0">
              <a:lnSpc>
                <a:spcPct val="100000"/>
              </a:lnSpc>
              <a:spcBef>
                <a:spcPts val="1000"/>
              </a:spcBef>
              <a:spcAft>
                <a:spcPts val="0"/>
              </a:spcAft>
              <a:buNone/>
            </a:pPr>
            <a:r>
              <a:rPr lang="en" sz="1200"/>
              <a:t>Volunteer Recruitment: June 2023</a:t>
            </a:r>
            <a:endParaRPr sz="1200"/>
          </a:p>
          <a:p>
            <a:pPr marL="0" lvl="0" indent="0" algn="l" rtl="0">
              <a:lnSpc>
                <a:spcPct val="100000"/>
              </a:lnSpc>
              <a:spcBef>
                <a:spcPts val="1000"/>
              </a:spcBef>
              <a:spcAft>
                <a:spcPts val="0"/>
              </a:spcAft>
              <a:buNone/>
            </a:pPr>
            <a:r>
              <a:rPr lang="en" sz="1200"/>
              <a:t>Senior Recruitment: August 2023</a:t>
            </a:r>
            <a:endParaRPr sz="1200"/>
          </a:p>
          <a:p>
            <a:pPr marL="0" lvl="0" indent="0" algn="l" rtl="0">
              <a:lnSpc>
                <a:spcPct val="100000"/>
              </a:lnSpc>
              <a:spcBef>
                <a:spcPts val="1000"/>
              </a:spcBef>
              <a:spcAft>
                <a:spcPts val="0"/>
              </a:spcAft>
              <a:buNone/>
            </a:pPr>
            <a:r>
              <a:rPr lang="en" sz="1200"/>
              <a:t>Community Wood Splitting Dates: September 16, September 24 &amp; October 14</a:t>
            </a:r>
            <a:endParaRPr sz="1200"/>
          </a:p>
          <a:p>
            <a:pPr marL="0" lvl="0" indent="0" algn="l" rtl="0">
              <a:lnSpc>
                <a:spcPct val="100000"/>
              </a:lnSpc>
              <a:spcBef>
                <a:spcPts val="1000"/>
              </a:spcBef>
              <a:spcAft>
                <a:spcPts val="0"/>
              </a:spcAft>
              <a:buNone/>
            </a:pPr>
            <a:endParaRPr sz="1200"/>
          </a:p>
          <a:p>
            <a:pPr marL="0" lvl="0" indent="0" algn="l" rtl="0">
              <a:lnSpc>
                <a:spcPct val="100000"/>
              </a:lnSpc>
              <a:spcBef>
                <a:spcPts val="1000"/>
              </a:spcBef>
              <a:spcAft>
                <a:spcPts val="0"/>
              </a:spcAft>
              <a:buNone/>
            </a:pPr>
            <a:endParaRPr sz="1200" b="1"/>
          </a:p>
          <a:p>
            <a:pPr marL="0" lvl="0" indent="0" algn="l" rtl="0">
              <a:lnSpc>
                <a:spcPct val="100000"/>
              </a:lnSpc>
              <a:spcBef>
                <a:spcPts val="1000"/>
              </a:spcBef>
              <a:spcAft>
                <a:spcPts val="0"/>
              </a:spcAft>
              <a:buNone/>
            </a:pPr>
            <a:endParaRPr sz="1200" b="1"/>
          </a:p>
          <a:p>
            <a:pPr marL="0" lvl="0" indent="0" algn="l" rtl="0">
              <a:lnSpc>
                <a:spcPct val="100000"/>
              </a:lnSpc>
              <a:spcBef>
                <a:spcPts val="1000"/>
              </a:spcBef>
              <a:spcAft>
                <a:spcPts val="0"/>
              </a:spcAft>
              <a:buNone/>
            </a:pPr>
            <a:endParaRPr sz="1200" b="1"/>
          </a:p>
          <a:p>
            <a:pPr marL="0" lvl="0" indent="0" algn="l" rtl="0">
              <a:lnSpc>
                <a:spcPct val="100000"/>
              </a:lnSpc>
              <a:spcBef>
                <a:spcPts val="1000"/>
              </a:spcBef>
              <a:spcAft>
                <a:spcPts val="0"/>
              </a:spcAft>
              <a:buNone/>
            </a:pPr>
            <a:r>
              <a:rPr lang="en" sz="1200" b="1"/>
              <a:t>Questions?</a:t>
            </a:r>
            <a:endParaRPr sz="1200" b="1"/>
          </a:p>
        </p:txBody>
      </p:sp>
      <p:pic>
        <p:nvPicPr>
          <p:cNvPr id="162" name="Google Shape;162;p25"/>
          <p:cNvPicPr preferRelativeResize="0"/>
          <p:nvPr/>
        </p:nvPicPr>
        <p:blipFill rotWithShape="1">
          <a:blip r:embed="rId3">
            <a:alphaModFix amt="38000"/>
          </a:blip>
          <a:srcRect t="10472" b="10187"/>
          <a:stretch/>
        </p:blipFill>
        <p:spPr>
          <a:xfrm rot="5400000">
            <a:off x="5175025" y="1219325"/>
            <a:ext cx="5193775" cy="2724325"/>
          </a:xfrm>
          <a:prstGeom prst="rect">
            <a:avLst/>
          </a:prstGeom>
          <a:noFill/>
          <a:ln>
            <a:noFill/>
          </a:ln>
        </p:spPr>
      </p:pic>
      <p:sp>
        <p:nvSpPr>
          <p:cNvPr id="163" name="Google Shape;163;p25"/>
          <p:cNvSpPr/>
          <p:nvPr/>
        </p:nvSpPr>
        <p:spPr>
          <a:xfrm>
            <a:off x="6419675" y="-15450"/>
            <a:ext cx="2724300" cy="5193900"/>
          </a:xfrm>
          <a:prstGeom prst="rect">
            <a:avLst/>
          </a:prstGeom>
          <a:solidFill>
            <a:srgbClr val="61A3B2">
              <a:alpha val="22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64" name="Google Shape;164;p25"/>
          <p:cNvPicPr preferRelativeResize="0"/>
          <p:nvPr/>
        </p:nvPicPr>
        <p:blipFill rotWithShape="1">
          <a:blip r:embed="rId4">
            <a:alphaModFix/>
          </a:blip>
          <a:srcRect b="12188"/>
          <a:stretch/>
        </p:blipFill>
        <p:spPr>
          <a:xfrm>
            <a:off x="6419675" y="2431525"/>
            <a:ext cx="2724325" cy="23922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pic>
        <p:nvPicPr>
          <p:cNvPr id="69" name="Google Shape;69;p15"/>
          <p:cNvPicPr preferRelativeResize="0"/>
          <p:nvPr/>
        </p:nvPicPr>
        <p:blipFill rotWithShape="1">
          <a:blip r:embed="rId3">
            <a:alphaModFix amt="38000"/>
          </a:blip>
          <a:srcRect t="10472" b="10187"/>
          <a:stretch/>
        </p:blipFill>
        <p:spPr>
          <a:xfrm rot="5400000">
            <a:off x="5175025" y="1219325"/>
            <a:ext cx="5193775" cy="2724325"/>
          </a:xfrm>
          <a:prstGeom prst="rect">
            <a:avLst/>
          </a:prstGeom>
          <a:noFill/>
          <a:ln>
            <a:noFill/>
          </a:ln>
        </p:spPr>
      </p:pic>
      <p:sp>
        <p:nvSpPr>
          <p:cNvPr id="70" name="Google Shape;70;p15"/>
          <p:cNvSpPr txBox="1">
            <a:spLocks noGrp="1"/>
          </p:cNvSpPr>
          <p:nvPr>
            <p:ph type="title"/>
          </p:nvPr>
        </p:nvSpPr>
        <p:spPr>
          <a:xfrm>
            <a:off x="463150" y="1150775"/>
            <a:ext cx="5474700" cy="1656900"/>
          </a:xfrm>
          <a:prstGeom prst="rect">
            <a:avLst/>
          </a:prstGeom>
          <a:noFill/>
          <a:ln>
            <a:noFill/>
          </a:ln>
        </p:spPr>
        <p:txBody>
          <a:bodyPr spcFirstLastPara="1" wrap="square" lIns="68575" tIns="34275" rIns="68575" bIns="34275" anchor="t" anchorCtr="0">
            <a:noAutofit/>
          </a:bodyPr>
          <a:lstStyle/>
          <a:p>
            <a:pPr marL="228600" marR="303864" lvl="0" indent="0" algn="just" rtl="0">
              <a:spcBef>
                <a:spcPts val="0"/>
              </a:spcBef>
              <a:spcAft>
                <a:spcPts val="0"/>
              </a:spcAft>
              <a:buClr>
                <a:schemeClr val="dk1"/>
              </a:buClr>
              <a:buSzPts val="1100"/>
              <a:buFont typeface="Arial"/>
              <a:buNone/>
            </a:pPr>
            <a:endParaRPr sz="1700" i="1">
              <a:solidFill>
                <a:schemeClr val="dk2"/>
              </a:solidFill>
            </a:endParaRPr>
          </a:p>
          <a:p>
            <a:pPr marL="228600" marR="303864" lvl="0" indent="0" algn="just" rtl="0">
              <a:spcBef>
                <a:spcPts val="0"/>
              </a:spcBef>
              <a:spcAft>
                <a:spcPts val="0"/>
              </a:spcAft>
              <a:buClr>
                <a:schemeClr val="dk1"/>
              </a:buClr>
              <a:buSzPts val="1100"/>
              <a:buFont typeface="Arial"/>
              <a:buNone/>
            </a:pPr>
            <a:r>
              <a:rPr lang="en" sz="1700" i="1">
                <a:solidFill>
                  <a:schemeClr val="dk2"/>
                </a:solidFill>
              </a:rPr>
              <a:t>“Because winters are cold and seniors are old… we are tapping into the community to provide split firewood for seniors in the Truckee-Tahoe area so they can keep warm.”</a:t>
            </a:r>
            <a:endParaRPr sz="1700" i="1">
              <a:solidFill>
                <a:schemeClr val="dk2"/>
              </a:solidFill>
            </a:endParaRPr>
          </a:p>
          <a:p>
            <a:pPr marL="457200" marR="310332" lvl="0" indent="0" algn="just" rtl="0">
              <a:spcBef>
                <a:spcPts val="0"/>
              </a:spcBef>
              <a:spcAft>
                <a:spcPts val="0"/>
              </a:spcAft>
              <a:buClr>
                <a:schemeClr val="dk1"/>
              </a:buClr>
              <a:buSzPts val="1100"/>
              <a:buFont typeface="Arial"/>
              <a:buNone/>
            </a:pPr>
            <a:endParaRPr sz="1200" i="1">
              <a:solidFill>
                <a:schemeClr val="dk2"/>
              </a:solidFill>
            </a:endParaRPr>
          </a:p>
          <a:p>
            <a:pPr marL="0" lvl="0" indent="0" algn="l" rtl="0">
              <a:spcBef>
                <a:spcPts val="0"/>
              </a:spcBef>
              <a:spcAft>
                <a:spcPts val="0"/>
              </a:spcAft>
              <a:buClr>
                <a:schemeClr val="dk1"/>
              </a:buClr>
              <a:buSzPts val="1100"/>
              <a:buFont typeface="Arial"/>
              <a:buNone/>
            </a:pPr>
            <a:endParaRPr sz="1200">
              <a:solidFill>
                <a:schemeClr val="dk2"/>
              </a:solidFill>
            </a:endParaRPr>
          </a:p>
          <a:p>
            <a:pPr marL="0" lvl="0" indent="0" algn="l" rtl="0">
              <a:spcBef>
                <a:spcPts val="0"/>
              </a:spcBef>
              <a:spcAft>
                <a:spcPts val="0"/>
              </a:spcAft>
              <a:buClr>
                <a:schemeClr val="dk1"/>
              </a:buClr>
              <a:buSzPts val="1100"/>
              <a:buFont typeface="Arial"/>
              <a:buNone/>
            </a:pPr>
            <a:endParaRPr sz="1200">
              <a:solidFill>
                <a:schemeClr val="dk2"/>
              </a:solidFill>
            </a:endParaRPr>
          </a:p>
          <a:p>
            <a:pPr marL="0" lvl="0" indent="0" algn="l" rtl="0">
              <a:spcBef>
                <a:spcPts val="0"/>
              </a:spcBef>
              <a:spcAft>
                <a:spcPts val="0"/>
              </a:spcAft>
              <a:buClr>
                <a:schemeClr val="dk1"/>
              </a:buClr>
              <a:buSzPts val="1100"/>
              <a:buFont typeface="Arial"/>
              <a:buNone/>
            </a:pPr>
            <a:endParaRPr sz="1200">
              <a:solidFill>
                <a:schemeClr val="dk2"/>
              </a:solidFill>
            </a:endParaRPr>
          </a:p>
          <a:p>
            <a:pPr marL="0" lvl="0" indent="0" algn="l" rtl="0">
              <a:spcBef>
                <a:spcPts val="0"/>
              </a:spcBef>
              <a:spcAft>
                <a:spcPts val="0"/>
              </a:spcAft>
              <a:buClr>
                <a:schemeClr val="dk1"/>
              </a:buClr>
              <a:buSzPts val="1100"/>
              <a:buFont typeface="Arial"/>
              <a:buNone/>
            </a:pPr>
            <a:r>
              <a:rPr lang="en" sz="1200">
                <a:solidFill>
                  <a:schemeClr val="dk2"/>
                </a:solidFill>
              </a:rPr>
              <a:t>The Splitting for Seniors Program is aimed at serving our low income seniors in the area who have trouble or are unable to procure, stack, and maintain a wood supply for their primary or secondary heating source.  </a:t>
            </a:r>
            <a:endParaRPr sz="1200">
              <a:solidFill>
                <a:schemeClr val="dk2"/>
              </a:solidFill>
            </a:endParaRPr>
          </a:p>
          <a:p>
            <a:pPr marL="0" lvl="0" indent="0" algn="l" rtl="0">
              <a:spcBef>
                <a:spcPts val="0"/>
              </a:spcBef>
              <a:spcAft>
                <a:spcPts val="0"/>
              </a:spcAft>
              <a:buClr>
                <a:schemeClr val="accent1"/>
              </a:buClr>
              <a:buSzPts val="2700"/>
              <a:buFont typeface="Trebuchet MS"/>
              <a:buNone/>
            </a:pPr>
            <a:endParaRPr sz="1100"/>
          </a:p>
        </p:txBody>
      </p:sp>
      <p:sp>
        <p:nvSpPr>
          <p:cNvPr id="71" name="Google Shape;71;p15"/>
          <p:cNvSpPr/>
          <p:nvPr/>
        </p:nvSpPr>
        <p:spPr>
          <a:xfrm>
            <a:off x="6419675" y="-15450"/>
            <a:ext cx="2724300" cy="5193900"/>
          </a:xfrm>
          <a:prstGeom prst="rect">
            <a:avLst/>
          </a:prstGeom>
          <a:solidFill>
            <a:srgbClr val="61A3B2">
              <a:alpha val="22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72" name="Google Shape;72;p15"/>
          <p:cNvPicPr preferRelativeResize="0"/>
          <p:nvPr/>
        </p:nvPicPr>
        <p:blipFill rotWithShape="1">
          <a:blip r:embed="rId4">
            <a:alphaModFix/>
          </a:blip>
          <a:srcRect b="12188"/>
          <a:stretch/>
        </p:blipFill>
        <p:spPr>
          <a:xfrm>
            <a:off x="6419675" y="2431525"/>
            <a:ext cx="2724325" cy="2392200"/>
          </a:xfrm>
          <a:prstGeom prst="rect">
            <a:avLst/>
          </a:prstGeom>
          <a:noFill/>
          <a:ln>
            <a:noFill/>
          </a:ln>
        </p:spPr>
      </p:pic>
      <p:sp>
        <p:nvSpPr>
          <p:cNvPr id="73" name="Google Shape;73;p15"/>
          <p:cNvSpPr txBox="1">
            <a:spLocks noGrp="1"/>
          </p:cNvSpPr>
          <p:nvPr>
            <p:ph type="title"/>
          </p:nvPr>
        </p:nvSpPr>
        <p:spPr>
          <a:xfrm>
            <a:off x="463150" y="460350"/>
            <a:ext cx="2916000" cy="433500"/>
          </a:xfrm>
          <a:prstGeom prst="rect">
            <a:avLst/>
          </a:prstGeom>
          <a:noFill/>
          <a:ln>
            <a:noFill/>
          </a:ln>
        </p:spPr>
        <p:txBody>
          <a:bodyPr spcFirstLastPara="1" wrap="square" lIns="68575" tIns="34275" rIns="68575" bIns="34275" anchor="t" anchorCtr="0">
            <a:normAutofit/>
          </a:bodyPr>
          <a:lstStyle/>
          <a:p>
            <a:pPr marL="0" lvl="0" indent="0" algn="l" rtl="0">
              <a:spcBef>
                <a:spcPts val="0"/>
              </a:spcBef>
              <a:spcAft>
                <a:spcPts val="0"/>
              </a:spcAft>
              <a:buClr>
                <a:schemeClr val="accent1"/>
              </a:buClr>
              <a:buSzPts val="2700"/>
              <a:buFont typeface="Trebuchet MS"/>
              <a:buNone/>
            </a:pPr>
            <a:r>
              <a:rPr lang="en" sz="1800" b="1"/>
              <a:t>Why are we here today?</a:t>
            </a:r>
            <a:endParaRPr sz="1200" b="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6"/>
          <p:cNvSpPr txBox="1">
            <a:spLocks noGrp="1"/>
          </p:cNvSpPr>
          <p:nvPr>
            <p:ph type="body" idx="1"/>
          </p:nvPr>
        </p:nvSpPr>
        <p:spPr>
          <a:xfrm>
            <a:off x="463150" y="903025"/>
            <a:ext cx="5487900" cy="3910200"/>
          </a:xfrm>
          <a:prstGeom prst="rect">
            <a:avLst/>
          </a:prstGeom>
          <a:noFill/>
          <a:ln>
            <a:noFill/>
          </a:ln>
        </p:spPr>
        <p:txBody>
          <a:bodyPr spcFirstLastPara="1" wrap="square" lIns="0" tIns="34275" rIns="68575" bIns="34275" anchor="t" anchorCtr="0">
            <a:noAutofit/>
          </a:bodyPr>
          <a:lstStyle/>
          <a:p>
            <a:pPr marL="114300" lvl="0" indent="-57150" algn="l" rtl="0">
              <a:spcBef>
                <a:spcPts val="0"/>
              </a:spcBef>
              <a:spcAft>
                <a:spcPts val="0"/>
              </a:spcAft>
              <a:buNone/>
            </a:pPr>
            <a:r>
              <a:rPr lang="en" sz="1200"/>
              <a:t>The Wood Splitting for Seniors Program plans to provide free wood splitting, delivery, and stacking for </a:t>
            </a:r>
            <a:r>
              <a:rPr lang="en" sz="1200" u="sng"/>
              <a:t>low-income</a:t>
            </a:r>
            <a:r>
              <a:rPr lang="en" sz="1200"/>
              <a:t> elderly members of the North Tahoe/ Truckee region.</a:t>
            </a:r>
            <a:endParaRPr sz="1200"/>
          </a:p>
          <a:p>
            <a:pPr marL="0" lvl="0" indent="0" algn="l" rtl="0">
              <a:spcBef>
                <a:spcPts val="0"/>
              </a:spcBef>
              <a:spcAft>
                <a:spcPts val="0"/>
              </a:spcAft>
              <a:buNone/>
            </a:pPr>
            <a:endParaRPr sz="1200"/>
          </a:p>
          <a:p>
            <a:pPr marL="114300" lvl="0" indent="-57150" algn="l" rtl="0">
              <a:spcBef>
                <a:spcPts val="0"/>
              </a:spcBef>
              <a:spcAft>
                <a:spcPts val="0"/>
              </a:spcAft>
              <a:buNone/>
            </a:pPr>
            <a:r>
              <a:rPr lang="en" sz="1200"/>
              <a:t>The program will coordinate volunteers and provided a location and tools to split firewood for these seniors citizens in need.</a:t>
            </a:r>
            <a:endParaRPr sz="1200"/>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r>
              <a:rPr lang="en" b="1">
                <a:solidFill>
                  <a:schemeClr val="dk1"/>
                </a:solidFill>
              </a:rPr>
              <a:t> Why is this important?</a:t>
            </a:r>
            <a:endParaRPr sz="1200" b="1">
              <a:solidFill>
                <a:schemeClr val="dk1"/>
              </a:solidFill>
            </a:endParaRPr>
          </a:p>
          <a:p>
            <a:pPr marL="457200" lvl="0" indent="-304800" algn="l" rtl="0">
              <a:spcBef>
                <a:spcPts val="0"/>
              </a:spcBef>
              <a:spcAft>
                <a:spcPts val="0"/>
              </a:spcAft>
              <a:buSzPts val="1200"/>
              <a:buChar char="●"/>
            </a:pPr>
            <a:r>
              <a:rPr lang="en" sz="1200"/>
              <a:t>Firewood is an essential resource for living in the mountains, but procuring it can be physically arduous.</a:t>
            </a:r>
            <a:endParaRPr sz="1200"/>
          </a:p>
          <a:p>
            <a:pPr marL="457200" lvl="0" indent="-304800" algn="l" rtl="0">
              <a:spcBef>
                <a:spcPts val="0"/>
              </a:spcBef>
              <a:spcAft>
                <a:spcPts val="0"/>
              </a:spcAft>
              <a:buSzPts val="1200"/>
              <a:buChar char="●"/>
            </a:pPr>
            <a:r>
              <a:rPr lang="en" sz="1200"/>
              <a:t>Senior citizens may have issues with mobility and strength or may be unable to split and stack their own wood.</a:t>
            </a:r>
            <a:endParaRPr sz="1200"/>
          </a:p>
          <a:p>
            <a:pPr marL="0" lvl="0" indent="0" algn="l" rtl="0">
              <a:spcBef>
                <a:spcPts val="0"/>
              </a:spcBef>
              <a:spcAft>
                <a:spcPts val="0"/>
              </a:spcAft>
              <a:buNone/>
            </a:pPr>
            <a:endParaRPr sz="1200"/>
          </a:p>
          <a:p>
            <a:pPr marL="57150" lvl="0" indent="0" algn="l" rtl="0">
              <a:spcBef>
                <a:spcPts val="0"/>
              </a:spcBef>
              <a:spcAft>
                <a:spcPts val="0"/>
              </a:spcAft>
              <a:buNone/>
            </a:pPr>
            <a:r>
              <a:rPr lang="en" sz="1200"/>
              <a:t>We hope our program will give seniors easy access to the resources needed to heat their homes in the winter.</a:t>
            </a:r>
            <a:endParaRPr sz="1300"/>
          </a:p>
        </p:txBody>
      </p:sp>
      <p:pic>
        <p:nvPicPr>
          <p:cNvPr id="79" name="Google Shape;79;p16"/>
          <p:cNvPicPr preferRelativeResize="0"/>
          <p:nvPr/>
        </p:nvPicPr>
        <p:blipFill rotWithShape="1">
          <a:blip r:embed="rId3">
            <a:alphaModFix amt="38000"/>
          </a:blip>
          <a:srcRect t="10472" b="10187"/>
          <a:stretch/>
        </p:blipFill>
        <p:spPr>
          <a:xfrm rot="5400000">
            <a:off x="5175025" y="1219325"/>
            <a:ext cx="5193775" cy="2724325"/>
          </a:xfrm>
          <a:prstGeom prst="rect">
            <a:avLst/>
          </a:prstGeom>
          <a:noFill/>
          <a:ln>
            <a:noFill/>
          </a:ln>
        </p:spPr>
      </p:pic>
      <p:sp>
        <p:nvSpPr>
          <p:cNvPr id="80" name="Google Shape;80;p16"/>
          <p:cNvSpPr/>
          <p:nvPr/>
        </p:nvSpPr>
        <p:spPr>
          <a:xfrm>
            <a:off x="6419675" y="-15450"/>
            <a:ext cx="2724300" cy="5193900"/>
          </a:xfrm>
          <a:prstGeom prst="rect">
            <a:avLst/>
          </a:prstGeom>
          <a:solidFill>
            <a:srgbClr val="61A3B2">
              <a:alpha val="22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81" name="Google Shape;81;p16"/>
          <p:cNvPicPr preferRelativeResize="0"/>
          <p:nvPr/>
        </p:nvPicPr>
        <p:blipFill rotWithShape="1">
          <a:blip r:embed="rId4">
            <a:alphaModFix/>
          </a:blip>
          <a:srcRect b="12188"/>
          <a:stretch/>
        </p:blipFill>
        <p:spPr>
          <a:xfrm>
            <a:off x="6419675" y="2431525"/>
            <a:ext cx="2724325" cy="2392200"/>
          </a:xfrm>
          <a:prstGeom prst="rect">
            <a:avLst/>
          </a:prstGeom>
          <a:noFill/>
          <a:ln>
            <a:noFill/>
          </a:ln>
        </p:spPr>
      </p:pic>
      <p:sp>
        <p:nvSpPr>
          <p:cNvPr id="82" name="Google Shape;82;p16"/>
          <p:cNvSpPr txBox="1">
            <a:spLocks noGrp="1"/>
          </p:cNvSpPr>
          <p:nvPr>
            <p:ph type="title"/>
          </p:nvPr>
        </p:nvSpPr>
        <p:spPr>
          <a:xfrm>
            <a:off x="507850" y="454025"/>
            <a:ext cx="5901900" cy="402600"/>
          </a:xfrm>
          <a:prstGeom prst="rect">
            <a:avLst/>
          </a:prstGeom>
          <a:noFill/>
          <a:ln>
            <a:noFill/>
          </a:ln>
        </p:spPr>
        <p:txBody>
          <a:bodyPr spcFirstLastPara="1" wrap="square" lIns="68575" tIns="34275" rIns="68575" bIns="34275" anchor="t" anchorCtr="0">
            <a:normAutofit/>
          </a:bodyPr>
          <a:lstStyle/>
          <a:p>
            <a:pPr marL="0" lvl="0" indent="0" algn="l" rtl="0">
              <a:spcBef>
                <a:spcPts val="0"/>
              </a:spcBef>
              <a:spcAft>
                <a:spcPts val="0"/>
              </a:spcAft>
              <a:buClr>
                <a:schemeClr val="accent1"/>
              </a:buClr>
              <a:buSzPts val="2700"/>
              <a:buFont typeface="Trebuchet MS"/>
              <a:buNone/>
            </a:pPr>
            <a:r>
              <a:rPr lang="en" sz="1800" b="1"/>
              <a:t>What is the Splitting for Seniors Program?</a:t>
            </a:r>
            <a:endParaRPr sz="1200" b="1"/>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7"/>
          <p:cNvSpPr txBox="1">
            <a:spLocks noGrp="1"/>
          </p:cNvSpPr>
          <p:nvPr>
            <p:ph type="title"/>
          </p:nvPr>
        </p:nvSpPr>
        <p:spPr>
          <a:xfrm>
            <a:off x="508000" y="457200"/>
            <a:ext cx="6447501" cy="990600"/>
          </a:xfrm>
          <a:prstGeom prst="rect">
            <a:avLst/>
          </a:prstGeom>
          <a:noFill/>
          <a:ln>
            <a:noFill/>
          </a:ln>
        </p:spPr>
        <p:txBody>
          <a:bodyPr spcFirstLastPara="1" wrap="square" lIns="68575" tIns="34275" rIns="68575" bIns="34275" anchor="t" anchorCtr="0">
            <a:normAutofit/>
          </a:bodyPr>
          <a:lstStyle/>
          <a:p>
            <a:pPr marL="0" lvl="0" indent="0" algn="l" rtl="0">
              <a:spcBef>
                <a:spcPts val="0"/>
              </a:spcBef>
              <a:spcAft>
                <a:spcPts val="0"/>
              </a:spcAft>
              <a:buClr>
                <a:schemeClr val="accent1"/>
              </a:buClr>
              <a:buSzPts val="2700"/>
              <a:buFont typeface="Trebuchet MS"/>
              <a:buNone/>
            </a:pPr>
            <a:r>
              <a:rPr lang="en" sz="1800" b="1"/>
              <a:t>Target Groups</a:t>
            </a:r>
            <a:endParaRPr sz="1200" b="1"/>
          </a:p>
        </p:txBody>
      </p:sp>
      <p:sp>
        <p:nvSpPr>
          <p:cNvPr id="88" name="Google Shape;88;p17"/>
          <p:cNvSpPr txBox="1">
            <a:spLocks noGrp="1"/>
          </p:cNvSpPr>
          <p:nvPr>
            <p:ph type="body" idx="1"/>
          </p:nvPr>
        </p:nvSpPr>
        <p:spPr>
          <a:xfrm>
            <a:off x="507950" y="913650"/>
            <a:ext cx="5435400" cy="2920800"/>
          </a:xfrm>
          <a:prstGeom prst="rect">
            <a:avLst/>
          </a:prstGeom>
          <a:noFill/>
          <a:ln>
            <a:noFill/>
          </a:ln>
        </p:spPr>
        <p:txBody>
          <a:bodyPr spcFirstLastPara="1" wrap="square" lIns="68575" tIns="34275" rIns="68575" bIns="34275" anchor="t" anchorCtr="0">
            <a:noAutofit/>
          </a:bodyPr>
          <a:lstStyle/>
          <a:p>
            <a:pPr marL="254000" lvl="0" indent="-266700" algn="l" rtl="0">
              <a:spcBef>
                <a:spcPts val="0"/>
              </a:spcBef>
              <a:spcAft>
                <a:spcPts val="0"/>
              </a:spcAft>
              <a:buSzPts val="1200"/>
              <a:buChar char="●"/>
            </a:pPr>
            <a:r>
              <a:rPr lang="en" sz="1200"/>
              <a:t>Initial surveys and marketing targeted to potential </a:t>
            </a:r>
            <a:r>
              <a:rPr lang="en" sz="1200" b="1"/>
              <a:t>volunteers</a:t>
            </a:r>
            <a:endParaRPr sz="1200" b="1"/>
          </a:p>
          <a:p>
            <a:pPr marL="558800" lvl="1" indent="-228600" algn="l" rtl="0">
              <a:spcBef>
                <a:spcPts val="0"/>
              </a:spcBef>
              <a:spcAft>
                <a:spcPts val="0"/>
              </a:spcAft>
              <a:buSzPts val="1200"/>
              <a:buChar char="○"/>
            </a:pPr>
            <a:r>
              <a:rPr lang="en" sz="1200"/>
              <a:t>Want to build a base of support for the program before enrolling seniors</a:t>
            </a:r>
            <a:endParaRPr sz="1200"/>
          </a:p>
          <a:p>
            <a:pPr marL="558800" lvl="1" indent="-228600" algn="l" rtl="0">
              <a:spcBef>
                <a:spcPts val="0"/>
              </a:spcBef>
              <a:spcAft>
                <a:spcPts val="0"/>
              </a:spcAft>
              <a:buSzPts val="1200"/>
              <a:buChar char="○"/>
            </a:pPr>
            <a:r>
              <a:rPr lang="en" sz="1200"/>
              <a:t>Ideal volunteers should be able to:</a:t>
            </a:r>
            <a:endParaRPr sz="1200"/>
          </a:p>
          <a:p>
            <a:pPr marL="863600" lvl="2" indent="-190500" algn="l" rtl="0">
              <a:spcBef>
                <a:spcPts val="0"/>
              </a:spcBef>
              <a:spcAft>
                <a:spcPts val="0"/>
              </a:spcAft>
              <a:buSzPts val="1200"/>
              <a:buChar char="■"/>
            </a:pPr>
            <a:r>
              <a:rPr lang="en" sz="1200"/>
              <a:t>Carry heavy loads</a:t>
            </a:r>
            <a:endParaRPr sz="1200"/>
          </a:p>
          <a:p>
            <a:pPr marL="863600" lvl="2" indent="-190500" algn="l" rtl="0">
              <a:spcBef>
                <a:spcPts val="0"/>
              </a:spcBef>
              <a:spcAft>
                <a:spcPts val="0"/>
              </a:spcAft>
              <a:buSzPts val="1200"/>
              <a:buChar char="■"/>
            </a:pPr>
            <a:r>
              <a:rPr lang="en" sz="1200"/>
              <a:t>Safely operate wood splitting equipment</a:t>
            </a:r>
            <a:endParaRPr sz="1200"/>
          </a:p>
          <a:p>
            <a:pPr marL="863600" lvl="2" indent="-190500" algn="l" rtl="0">
              <a:spcBef>
                <a:spcPts val="0"/>
              </a:spcBef>
              <a:spcAft>
                <a:spcPts val="0"/>
              </a:spcAft>
              <a:buSzPts val="1200"/>
              <a:buChar char="■"/>
            </a:pPr>
            <a:r>
              <a:rPr lang="en" sz="1200"/>
              <a:t>Spend an entire day splitting wood, or</a:t>
            </a:r>
            <a:endParaRPr sz="1200"/>
          </a:p>
          <a:p>
            <a:pPr marL="863600" lvl="2" indent="-190500" algn="l" rtl="0">
              <a:spcBef>
                <a:spcPts val="0"/>
              </a:spcBef>
              <a:spcAft>
                <a:spcPts val="0"/>
              </a:spcAft>
              <a:buSzPts val="1200"/>
              <a:buChar char="■"/>
            </a:pPr>
            <a:r>
              <a:rPr lang="en" sz="1200"/>
              <a:t>Deliver and stack firewood using their own truck, or</a:t>
            </a:r>
            <a:endParaRPr sz="1200"/>
          </a:p>
          <a:p>
            <a:pPr marL="863600" lvl="2" indent="-190500" algn="l" rtl="0">
              <a:spcBef>
                <a:spcPts val="0"/>
              </a:spcBef>
              <a:spcAft>
                <a:spcPts val="0"/>
              </a:spcAft>
              <a:buSzPts val="1200"/>
              <a:buChar char="■"/>
            </a:pPr>
            <a:r>
              <a:rPr lang="en" sz="1200"/>
              <a:t>Shovel snow</a:t>
            </a:r>
            <a:endParaRPr sz="1200"/>
          </a:p>
          <a:p>
            <a:pPr marL="254000" lvl="0" indent="-190500" algn="l" rtl="0">
              <a:spcBef>
                <a:spcPts val="800"/>
              </a:spcBef>
              <a:spcAft>
                <a:spcPts val="0"/>
              </a:spcAft>
              <a:buSzPts val="1100"/>
              <a:buNone/>
            </a:pPr>
            <a:endParaRPr sz="1200"/>
          </a:p>
          <a:p>
            <a:pPr marL="254000" lvl="0" indent="-266700" algn="l" rtl="0">
              <a:spcBef>
                <a:spcPts val="800"/>
              </a:spcBef>
              <a:spcAft>
                <a:spcPts val="0"/>
              </a:spcAft>
              <a:buSzPts val="1200"/>
              <a:buChar char="●"/>
            </a:pPr>
            <a:r>
              <a:rPr lang="en" sz="1200"/>
              <a:t>After gathering a volunteer base, our efforts will shift to enrolling </a:t>
            </a:r>
            <a:r>
              <a:rPr lang="en" sz="1200" b="1"/>
              <a:t>seniors</a:t>
            </a:r>
            <a:endParaRPr sz="1200" b="1"/>
          </a:p>
          <a:p>
            <a:pPr marL="558800" lvl="1" indent="-228600" algn="l" rtl="0">
              <a:spcBef>
                <a:spcPts val="800"/>
              </a:spcBef>
              <a:spcAft>
                <a:spcPts val="0"/>
              </a:spcAft>
              <a:buSzPts val="1200"/>
              <a:buChar char="○"/>
            </a:pPr>
            <a:r>
              <a:rPr lang="en" sz="1200"/>
              <a:t>Mobility issues</a:t>
            </a:r>
            <a:endParaRPr sz="1200"/>
          </a:p>
          <a:p>
            <a:pPr marL="558800" lvl="1" indent="-228600" algn="l" rtl="0">
              <a:spcBef>
                <a:spcPts val="800"/>
              </a:spcBef>
              <a:spcAft>
                <a:spcPts val="0"/>
              </a:spcAft>
              <a:buSzPts val="1200"/>
              <a:buChar char="○"/>
            </a:pPr>
            <a:r>
              <a:rPr lang="en" sz="1200"/>
              <a:t>Low income</a:t>
            </a:r>
            <a:endParaRPr sz="1200"/>
          </a:p>
        </p:txBody>
      </p:sp>
      <p:pic>
        <p:nvPicPr>
          <p:cNvPr id="89" name="Google Shape;89;p17"/>
          <p:cNvPicPr preferRelativeResize="0"/>
          <p:nvPr/>
        </p:nvPicPr>
        <p:blipFill rotWithShape="1">
          <a:blip r:embed="rId3">
            <a:alphaModFix amt="38000"/>
          </a:blip>
          <a:srcRect t="10472" b="10187"/>
          <a:stretch/>
        </p:blipFill>
        <p:spPr>
          <a:xfrm rot="5400000">
            <a:off x="5175025" y="1219325"/>
            <a:ext cx="5193775" cy="2724325"/>
          </a:xfrm>
          <a:prstGeom prst="rect">
            <a:avLst/>
          </a:prstGeom>
          <a:noFill/>
          <a:ln>
            <a:noFill/>
          </a:ln>
        </p:spPr>
      </p:pic>
      <p:sp>
        <p:nvSpPr>
          <p:cNvPr id="90" name="Google Shape;90;p17"/>
          <p:cNvSpPr/>
          <p:nvPr/>
        </p:nvSpPr>
        <p:spPr>
          <a:xfrm>
            <a:off x="6419675" y="-15450"/>
            <a:ext cx="2724300" cy="5193900"/>
          </a:xfrm>
          <a:prstGeom prst="rect">
            <a:avLst/>
          </a:prstGeom>
          <a:solidFill>
            <a:srgbClr val="61A3B2">
              <a:alpha val="22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91" name="Google Shape;91;p17"/>
          <p:cNvPicPr preferRelativeResize="0"/>
          <p:nvPr/>
        </p:nvPicPr>
        <p:blipFill rotWithShape="1">
          <a:blip r:embed="rId4">
            <a:alphaModFix/>
          </a:blip>
          <a:srcRect b="12188"/>
          <a:stretch/>
        </p:blipFill>
        <p:spPr>
          <a:xfrm>
            <a:off x="6419675" y="2431525"/>
            <a:ext cx="2724325" cy="23922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8"/>
          <p:cNvSpPr txBox="1">
            <a:spLocks noGrp="1"/>
          </p:cNvSpPr>
          <p:nvPr>
            <p:ph type="title"/>
          </p:nvPr>
        </p:nvSpPr>
        <p:spPr>
          <a:xfrm>
            <a:off x="508000" y="457200"/>
            <a:ext cx="6447600" cy="990600"/>
          </a:xfrm>
          <a:prstGeom prst="rect">
            <a:avLst/>
          </a:prstGeom>
          <a:noFill/>
          <a:ln>
            <a:noFill/>
          </a:ln>
        </p:spPr>
        <p:txBody>
          <a:bodyPr spcFirstLastPara="1" wrap="square" lIns="68575" tIns="34275" rIns="68575" bIns="34275" anchor="t" anchorCtr="0">
            <a:normAutofit/>
          </a:bodyPr>
          <a:lstStyle/>
          <a:p>
            <a:pPr marL="0" lvl="0" indent="0" algn="l" rtl="0">
              <a:spcBef>
                <a:spcPts val="0"/>
              </a:spcBef>
              <a:spcAft>
                <a:spcPts val="0"/>
              </a:spcAft>
              <a:buClr>
                <a:schemeClr val="accent1"/>
              </a:buClr>
              <a:buSzPts val="2700"/>
              <a:buFont typeface="Trebuchet MS"/>
              <a:buNone/>
            </a:pPr>
            <a:r>
              <a:rPr lang="en" sz="1800" b="1"/>
              <a:t>Goal</a:t>
            </a:r>
            <a:endParaRPr sz="1100"/>
          </a:p>
        </p:txBody>
      </p:sp>
      <p:sp>
        <p:nvSpPr>
          <p:cNvPr id="97" name="Google Shape;97;p18"/>
          <p:cNvSpPr txBox="1">
            <a:spLocks noGrp="1"/>
          </p:cNvSpPr>
          <p:nvPr>
            <p:ph type="body" idx="1"/>
          </p:nvPr>
        </p:nvSpPr>
        <p:spPr>
          <a:xfrm>
            <a:off x="508000" y="917650"/>
            <a:ext cx="5442900" cy="2910600"/>
          </a:xfrm>
          <a:prstGeom prst="rect">
            <a:avLst/>
          </a:prstGeom>
          <a:noFill/>
          <a:ln>
            <a:noFill/>
          </a:ln>
        </p:spPr>
        <p:txBody>
          <a:bodyPr spcFirstLastPara="1" wrap="square" lIns="68575" tIns="34275" rIns="68575" bIns="34275" anchor="t" anchorCtr="0">
            <a:noAutofit/>
          </a:bodyPr>
          <a:lstStyle/>
          <a:p>
            <a:pPr marL="254000" marR="0" lvl="0" indent="-260350" algn="l" rtl="0">
              <a:lnSpc>
                <a:spcPct val="115000"/>
              </a:lnSpc>
              <a:spcBef>
                <a:spcPts val="0"/>
              </a:spcBef>
              <a:spcAft>
                <a:spcPts val="0"/>
              </a:spcAft>
              <a:buSzPts val="1100"/>
              <a:buChar char="●"/>
            </a:pPr>
            <a:r>
              <a:rPr lang="en" sz="1100"/>
              <a:t>Obtain, split, deliver, stack, and maintain firewood for seniors in the Truckee-North Tahoe region.  </a:t>
            </a:r>
            <a:endParaRPr sz="1100"/>
          </a:p>
          <a:p>
            <a:pPr marL="254000" lvl="0" indent="-260350" algn="l" rtl="0">
              <a:spcBef>
                <a:spcPts val="0"/>
              </a:spcBef>
              <a:spcAft>
                <a:spcPts val="0"/>
              </a:spcAft>
              <a:buSzPts val="1100"/>
              <a:buChar char="●"/>
            </a:pPr>
            <a:r>
              <a:rPr lang="en" sz="1100"/>
              <a:t>Impact: Enrolled seniors will not have to worry about staying warm during the winter. </a:t>
            </a:r>
            <a:endParaRPr sz="1100"/>
          </a:p>
          <a:p>
            <a:pPr marL="0" lvl="0" indent="0" algn="l" rtl="0">
              <a:spcBef>
                <a:spcPts val="0"/>
              </a:spcBef>
              <a:spcAft>
                <a:spcPts val="0"/>
              </a:spcAft>
              <a:buNone/>
            </a:pPr>
            <a:endParaRPr sz="1100"/>
          </a:p>
          <a:p>
            <a:pPr marL="0" lvl="0" indent="0" algn="l" rtl="0">
              <a:lnSpc>
                <a:spcPct val="100000"/>
              </a:lnSpc>
              <a:spcBef>
                <a:spcPts val="0"/>
              </a:spcBef>
              <a:spcAft>
                <a:spcPts val="0"/>
              </a:spcAft>
              <a:buClr>
                <a:schemeClr val="accent1"/>
              </a:buClr>
              <a:buSzPts val="2700"/>
              <a:buFont typeface="Trebuchet MS"/>
              <a:buNone/>
            </a:pPr>
            <a:r>
              <a:rPr lang="en" b="1">
                <a:solidFill>
                  <a:schemeClr val="dk1"/>
                </a:solidFill>
              </a:rPr>
              <a:t>Objectives</a:t>
            </a:r>
            <a:endParaRPr sz="1200" b="1">
              <a:solidFill>
                <a:schemeClr val="dk1"/>
              </a:solidFill>
            </a:endParaRPr>
          </a:p>
          <a:p>
            <a:pPr marL="254000" lvl="0" indent="-266700" algn="l" rtl="0">
              <a:lnSpc>
                <a:spcPct val="100000"/>
              </a:lnSpc>
              <a:spcBef>
                <a:spcPts val="1000"/>
              </a:spcBef>
              <a:spcAft>
                <a:spcPts val="0"/>
              </a:spcAft>
              <a:buSzPts val="1200"/>
              <a:buChar char="●"/>
            </a:pPr>
            <a:r>
              <a:rPr lang="en" sz="1100"/>
              <a:t>Establish volunteer base</a:t>
            </a:r>
            <a:endParaRPr sz="1100"/>
          </a:p>
          <a:p>
            <a:pPr marL="254000" lvl="0" indent="-260350" algn="l" rtl="0">
              <a:lnSpc>
                <a:spcPct val="100000"/>
              </a:lnSpc>
              <a:spcBef>
                <a:spcPts val="1000"/>
              </a:spcBef>
              <a:spcAft>
                <a:spcPts val="0"/>
              </a:spcAft>
              <a:buSzPts val="1100"/>
              <a:buChar char="●"/>
            </a:pPr>
            <a:r>
              <a:rPr lang="en" sz="1100"/>
              <a:t>Enroll seniors</a:t>
            </a:r>
            <a:endParaRPr sz="1100"/>
          </a:p>
          <a:p>
            <a:pPr marL="254000" lvl="0" indent="-260350" algn="l" rtl="0">
              <a:lnSpc>
                <a:spcPct val="100000"/>
              </a:lnSpc>
              <a:spcBef>
                <a:spcPts val="1000"/>
              </a:spcBef>
              <a:spcAft>
                <a:spcPts val="0"/>
              </a:spcAft>
              <a:buSzPts val="1100"/>
              <a:buChar char="●"/>
            </a:pPr>
            <a:r>
              <a:rPr lang="en" sz="1100"/>
              <a:t>Establish 3 or more community work weekends to split, deliver, and stack</a:t>
            </a:r>
            <a:endParaRPr sz="1100"/>
          </a:p>
          <a:p>
            <a:pPr marL="254000" lvl="0" indent="-260350" algn="l" rtl="0">
              <a:lnSpc>
                <a:spcPct val="100000"/>
              </a:lnSpc>
              <a:spcBef>
                <a:spcPts val="1000"/>
              </a:spcBef>
              <a:spcAft>
                <a:spcPts val="0"/>
              </a:spcAft>
              <a:buSzPts val="1100"/>
              <a:buChar char="●"/>
            </a:pPr>
            <a:r>
              <a:rPr lang="en" sz="1100"/>
              <a:t>Develop partnerships with Keep Truckee Green, Tahoe Truckee Sierra Disposal, and local defensible space contractors or arborists</a:t>
            </a:r>
            <a:endParaRPr sz="1100"/>
          </a:p>
          <a:p>
            <a:pPr marL="254000" lvl="0" indent="-260350" algn="l" rtl="0">
              <a:lnSpc>
                <a:spcPct val="100000"/>
              </a:lnSpc>
              <a:spcBef>
                <a:spcPts val="1000"/>
              </a:spcBef>
              <a:spcAft>
                <a:spcPts val="0"/>
              </a:spcAft>
              <a:buSzPts val="1100"/>
              <a:buChar char="●"/>
            </a:pPr>
            <a:r>
              <a:rPr lang="en" sz="1100"/>
              <a:t>Develop partnerships with Sierra Community House and Sierra Senior Services</a:t>
            </a:r>
            <a:endParaRPr sz="1100"/>
          </a:p>
          <a:p>
            <a:pPr marL="254000" lvl="0" indent="-260350" algn="l" rtl="0">
              <a:lnSpc>
                <a:spcPct val="100000"/>
              </a:lnSpc>
              <a:spcBef>
                <a:spcPts val="1000"/>
              </a:spcBef>
              <a:spcAft>
                <a:spcPts val="0"/>
              </a:spcAft>
              <a:buSzPts val="1100"/>
              <a:buChar char="●"/>
            </a:pPr>
            <a:r>
              <a:rPr lang="en" sz="1100"/>
              <a:t>Reduction of Sheriff, Fire Department, Paramedic calls related to lack of heat in senior homes</a:t>
            </a:r>
            <a:endParaRPr sz="1100"/>
          </a:p>
          <a:p>
            <a:pPr marL="254000" lvl="0" indent="-260350" algn="l" rtl="0">
              <a:lnSpc>
                <a:spcPct val="100000"/>
              </a:lnSpc>
              <a:spcBef>
                <a:spcPts val="1000"/>
              </a:spcBef>
              <a:spcAft>
                <a:spcPts val="0"/>
              </a:spcAft>
              <a:buSzPts val="1100"/>
              <a:buChar char="●"/>
            </a:pPr>
            <a:r>
              <a:rPr lang="en" sz="1100"/>
              <a:t>Maintain firewood access for all enrolled seniors by shoveling within 48 hours of any 6” plus snowfall</a:t>
            </a:r>
            <a:endParaRPr sz="1100"/>
          </a:p>
        </p:txBody>
      </p:sp>
      <p:pic>
        <p:nvPicPr>
          <p:cNvPr id="98" name="Google Shape;98;p18"/>
          <p:cNvPicPr preferRelativeResize="0"/>
          <p:nvPr/>
        </p:nvPicPr>
        <p:blipFill rotWithShape="1">
          <a:blip r:embed="rId3">
            <a:alphaModFix amt="38000"/>
          </a:blip>
          <a:srcRect t="10472" b="10187"/>
          <a:stretch/>
        </p:blipFill>
        <p:spPr>
          <a:xfrm rot="5400000">
            <a:off x="5175025" y="1219325"/>
            <a:ext cx="5193775" cy="2724325"/>
          </a:xfrm>
          <a:prstGeom prst="rect">
            <a:avLst/>
          </a:prstGeom>
          <a:noFill/>
          <a:ln>
            <a:noFill/>
          </a:ln>
        </p:spPr>
      </p:pic>
      <p:sp>
        <p:nvSpPr>
          <p:cNvPr id="99" name="Google Shape;99;p18"/>
          <p:cNvSpPr/>
          <p:nvPr/>
        </p:nvSpPr>
        <p:spPr>
          <a:xfrm>
            <a:off x="6419675" y="-15450"/>
            <a:ext cx="2724300" cy="5193900"/>
          </a:xfrm>
          <a:prstGeom prst="rect">
            <a:avLst/>
          </a:prstGeom>
          <a:solidFill>
            <a:srgbClr val="61A3B2">
              <a:alpha val="22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00" name="Google Shape;100;p18"/>
          <p:cNvPicPr preferRelativeResize="0"/>
          <p:nvPr/>
        </p:nvPicPr>
        <p:blipFill rotWithShape="1">
          <a:blip r:embed="rId4">
            <a:alphaModFix/>
          </a:blip>
          <a:srcRect b="12188"/>
          <a:stretch/>
        </p:blipFill>
        <p:spPr>
          <a:xfrm>
            <a:off x="6419675" y="2431525"/>
            <a:ext cx="2724325" cy="23922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9"/>
          <p:cNvSpPr txBox="1">
            <a:spLocks noGrp="1"/>
          </p:cNvSpPr>
          <p:nvPr>
            <p:ph type="title"/>
          </p:nvPr>
        </p:nvSpPr>
        <p:spPr>
          <a:xfrm>
            <a:off x="508000" y="457200"/>
            <a:ext cx="6447501" cy="990600"/>
          </a:xfrm>
          <a:prstGeom prst="rect">
            <a:avLst/>
          </a:prstGeom>
          <a:noFill/>
          <a:ln>
            <a:noFill/>
          </a:ln>
        </p:spPr>
        <p:txBody>
          <a:bodyPr spcFirstLastPara="1" wrap="square" lIns="68575" tIns="34275" rIns="68575" bIns="34275" anchor="t" anchorCtr="0">
            <a:normAutofit/>
          </a:bodyPr>
          <a:lstStyle/>
          <a:p>
            <a:pPr marL="0" lvl="0" indent="0" algn="l" rtl="0">
              <a:spcBef>
                <a:spcPts val="0"/>
              </a:spcBef>
              <a:spcAft>
                <a:spcPts val="0"/>
              </a:spcAft>
              <a:buClr>
                <a:schemeClr val="accent1"/>
              </a:buClr>
              <a:buSzPts val="2700"/>
              <a:buFont typeface="Trebuchet MS"/>
              <a:buNone/>
            </a:pPr>
            <a:r>
              <a:rPr lang="en" sz="1800" b="1"/>
              <a:t>Action Plan Survey</a:t>
            </a:r>
            <a:endParaRPr sz="1800"/>
          </a:p>
        </p:txBody>
      </p:sp>
      <p:sp>
        <p:nvSpPr>
          <p:cNvPr id="106" name="Google Shape;106;p19"/>
          <p:cNvSpPr txBox="1">
            <a:spLocks noGrp="1"/>
          </p:cNvSpPr>
          <p:nvPr>
            <p:ph type="body" idx="1"/>
          </p:nvPr>
        </p:nvSpPr>
        <p:spPr>
          <a:xfrm>
            <a:off x="508000" y="913650"/>
            <a:ext cx="5450400" cy="3617400"/>
          </a:xfrm>
          <a:prstGeom prst="rect">
            <a:avLst/>
          </a:prstGeom>
          <a:noFill/>
          <a:ln>
            <a:noFill/>
          </a:ln>
        </p:spPr>
        <p:txBody>
          <a:bodyPr spcFirstLastPara="1" wrap="square" lIns="68575" tIns="34275" rIns="68575" bIns="34275" anchor="t" anchorCtr="0">
            <a:noAutofit/>
          </a:bodyPr>
          <a:lstStyle/>
          <a:p>
            <a:pPr marL="254000" lvl="0" indent="-266700" algn="l" rtl="0">
              <a:spcBef>
                <a:spcPts val="0"/>
              </a:spcBef>
              <a:spcAft>
                <a:spcPts val="0"/>
              </a:spcAft>
              <a:buSzPts val="1200"/>
              <a:buChar char="●"/>
            </a:pPr>
            <a:r>
              <a:rPr lang="en" sz="1200"/>
              <a:t>We surveyed Truckee-Tahoe community members to see if they would consider volunteering their time to Split, Deliver, Stack and Maintain firewood for seniors in the area.</a:t>
            </a:r>
            <a:endParaRPr sz="1200"/>
          </a:p>
          <a:p>
            <a:pPr marL="254000" lvl="0" indent="-266700" algn="l" rtl="0">
              <a:spcBef>
                <a:spcPts val="800"/>
              </a:spcBef>
              <a:spcAft>
                <a:spcPts val="0"/>
              </a:spcAft>
              <a:buSzPts val="1200"/>
              <a:buChar char="●"/>
            </a:pPr>
            <a:r>
              <a:rPr lang="en" sz="1200"/>
              <a:t>We utilized Survey Monkey to distribute the survey and collect results.</a:t>
            </a:r>
            <a:endParaRPr sz="1200"/>
          </a:p>
          <a:p>
            <a:pPr marL="254000" lvl="0" indent="-266700" algn="l" rtl="0">
              <a:spcBef>
                <a:spcPts val="800"/>
              </a:spcBef>
              <a:spcAft>
                <a:spcPts val="0"/>
              </a:spcAft>
              <a:buSzPts val="1200"/>
              <a:buChar char="●"/>
            </a:pPr>
            <a:r>
              <a:rPr lang="en" sz="1200"/>
              <a:t>Our goal for the outcome of the survey is to gauge community interest in the program to determine if we have a viable volunteer base.</a:t>
            </a:r>
            <a:endParaRPr sz="1200"/>
          </a:p>
          <a:p>
            <a:pPr marL="558800" lvl="1" indent="-152400" algn="l" rtl="0">
              <a:spcBef>
                <a:spcPts val="800"/>
              </a:spcBef>
              <a:spcAft>
                <a:spcPts val="0"/>
              </a:spcAft>
              <a:buSzPts val="1000"/>
              <a:buNone/>
            </a:pPr>
            <a:endParaRPr sz="1100"/>
          </a:p>
        </p:txBody>
      </p:sp>
      <p:pic>
        <p:nvPicPr>
          <p:cNvPr id="107" name="Google Shape;107;p19"/>
          <p:cNvPicPr preferRelativeResize="0"/>
          <p:nvPr/>
        </p:nvPicPr>
        <p:blipFill rotWithShape="1">
          <a:blip r:embed="rId3">
            <a:alphaModFix amt="38000"/>
          </a:blip>
          <a:srcRect t="10472" b="10187"/>
          <a:stretch/>
        </p:blipFill>
        <p:spPr>
          <a:xfrm rot="5400000">
            <a:off x="5175025" y="1219325"/>
            <a:ext cx="5193775" cy="2724325"/>
          </a:xfrm>
          <a:prstGeom prst="rect">
            <a:avLst/>
          </a:prstGeom>
          <a:noFill/>
          <a:ln>
            <a:noFill/>
          </a:ln>
        </p:spPr>
      </p:pic>
      <p:sp>
        <p:nvSpPr>
          <p:cNvPr id="108" name="Google Shape;108;p19"/>
          <p:cNvSpPr/>
          <p:nvPr/>
        </p:nvSpPr>
        <p:spPr>
          <a:xfrm>
            <a:off x="6419675" y="-15450"/>
            <a:ext cx="2724300" cy="5193900"/>
          </a:xfrm>
          <a:prstGeom prst="rect">
            <a:avLst/>
          </a:prstGeom>
          <a:solidFill>
            <a:srgbClr val="61A3B2">
              <a:alpha val="22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09" name="Google Shape;109;p19"/>
          <p:cNvPicPr preferRelativeResize="0"/>
          <p:nvPr/>
        </p:nvPicPr>
        <p:blipFill rotWithShape="1">
          <a:blip r:embed="rId4">
            <a:alphaModFix/>
          </a:blip>
          <a:srcRect b="12188"/>
          <a:stretch/>
        </p:blipFill>
        <p:spPr>
          <a:xfrm>
            <a:off x="6419675" y="2431525"/>
            <a:ext cx="2724325" cy="23922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0"/>
          <p:cNvSpPr txBox="1">
            <a:spLocks noGrp="1"/>
          </p:cNvSpPr>
          <p:nvPr>
            <p:ph type="title"/>
          </p:nvPr>
        </p:nvSpPr>
        <p:spPr>
          <a:xfrm>
            <a:off x="508000" y="457200"/>
            <a:ext cx="6447600" cy="990600"/>
          </a:xfrm>
          <a:prstGeom prst="rect">
            <a:avLst/>
          </a:prstGeom>
          <a:noFill/>
          <a:ln>
            <a:noFill/>
          </a:ln>
        </p:spPr>
        <p:txBody>
          <a:bodyPr spcFirstLastPara="1" wrap="square" lIns="68575" tIns="34275" rIns="68575" bIns="34275" anchor="t" anchorCtr="0">
            <a:normAutofit/>
          </a:bodyPr>
          <a:lstStyle/>
          <a:p>
            <a:pPr marL="0" lvl="0" indent="0" algn="l" rtl="0">
              <a:spcBef>
                <a:spcPts val="0"/>
              </a:spcBef>
              <a:spcAft>
                <a:spcPts val="0"/>
              </a:spcAft>
              <a:buClr>
                <a:schemeClr val="accent1"/>
              </a:buClr>
              <a:buSzPts val="2700"/>
              <a:buFont typeface="Trebuchet MS"/>
              <a:buNone/>
            </a:pPr>
            <a:r>
              <a:rPr lang="en" sz="1800" b="1"/>
              <a:t>Action Plan Survey - Results</a:t>
            </a:r>
            <a:r>
              <a:rPr lang="en" sz="1500"/>
              <a:t> </a:t>
            </a:r>
            <a:endParaRPr sz="1500"/>
          </a:p>
        </p:txBody>
      </p:sp>
      <p:sp>
        <p:nvSpPr>
          <p:cNvPr id="115" name="Google Shape;115;p20"/>
          <p:cNvSpPr txBox="1">
            <a:spLocks noGrp="1"/>
          </p:cNvSpPr>
          <p:nvPr>
            <p:ph type="body" idx="1"/>
          </p:nvPr>
        </p:nvSpPr>
        <p:spPr>
          <a:xfrm>
            <a:off x="508000" y="922175"/>
            <a:ext cx="5435400" cy="3609000"/>
          </a:xfrm>
          <a:prstGeom prst="rect">
            <a:avLst/>
          </a:prstGeom>
          <a:noFill/>
          <a:ln>
            <a:noFill/>
          </a:ln>
        </p:spPr>
        <p:txBody>
          <a:bodyPr spcFirstLastPara="1" wrap="square" lIns="68575" tIns="34275" rIns="68575" bIns="34275" anchor="t" anchorCtr="0">
            <a:noAutofit/>
          </a:bodyPr>
          <a:lstStyle/>
          <a:p>
            <a:pPr marL="254000" lvl="0" indent="-266700" algn="l" rtl="0">
              <a:spcBef>
                <a:spcPts val="800"/>
              </a:spcBef>
              <a:spcAft>
                <a:spcPts val="0"/>
              </a:spcAft>
              <a:buSzPts val="1200"/>
              <a:buChar char="●"/>
            </a:pPr>
            <a:r>
              <a:rPr lang="en" sz="1200"/>
              <a:t>Survey received 85 Responses</a:t>
            </a:r>
            <a:endParaRPr sz="1200"/>
          </a:p>
          <a:p>
            <a:pPr marL="254000" lvl="0" indent="-266700" algn="l" rtl="0">
              <a:spcBef>
                <a:spcPts val="800"/>
              </a:spcBef>
              <a:spcAft>
                <a:spcPts val="0"/>
              </a:spcAft>
              <a:buSzPts val="1200"/>
              <a:buChar char="●"/>
            </a:pPr>
            <a:r>
              <a:rPr lang="en" sz="1200"/>
              <a:t>Found there would be interest in volunteering</a:t>
            </a:r>
            <a:endParaRPr sz="1200"/>
          </a:p>
          <a:p>
            <a:pPr marL="558800" lvl="1" indent="-228600" algn="l" rtl="0">
              <a:spcBef>
                <a:spcPts val="800"/>
              </a:spcBef>
              <a:spcAft>
                <a:spcPts val="0"/>
              </a:spcAft>
              <a:buSzPts val="1200"/>
              <a:buChar char="○"/>
            </a:pPr>
            <a:r>
              <a:rPr lang="en" sz="1200"/>
              <a:t>Willing to volunteer 1-2 hours a season for the program:</a:t>
            </a:r>
            <a:endParaRPr sz="1200"/>
          </a:p>
          <a:p>
            <a:pPr marL="863600" lvl="2" indent="-190500" algn="l" rtl="0">
              <a:spcBef>
                <a:spcPts val="800"/>
              </a:spcBef>
              <a:spcAft>
                <a:spcPts val="0"/>
              </a:spcAft>
              <a:buSzPts val="1200"/>
              <a:buChar char="■"/>
            </a:pPr>
            <a:r>
              <a:rPr lang="en" sz="1200"/>
              <a:t>Splitting Wood: 21% </a:t>
            </a:r>
            <a:endParaRPr sz="1200"/>
          </a:p>
          <a:p>
            <a:pPr marL="863600" lvl="2" indent="-190500" algn="l" rtl="0">
              <a:spcBef>
                <a:spcPts val="800"/>
              </a:spcBef>
              <a:spcAft>
                <a:spcPts val="0"/>
              </a:spcAft>
              <a:buSzPts val="1200"/>
              <a:buChar char="■"/>
            </a:pPr>
            <a:r>
              <a:rPr lang="en" sz="1200"/>
              <a:t>Delivering Wood 25%</a:t>
            </a:r>
            <a:endParaRPr sz="1200"/>
          </a:p>
          <a:p>
            <a:pPr marL="863600" lvl="2" indent="-190500" algn="l" rtl="0">
              <a:spcBef>
                <a:spcPts val="800"/>
              </a:spcBef>
              <a:spcAft>
                <a:spcPts val="0"/>
              </a:spcAft>
              <a:buSzPts val="1200"/>
              <a:buChar char="■"/>
            </a:pPr>
            <a:r>
              <a:rPr lang="en" sz="1200"/>
              <a:t>Stacking Wood 40%</a:t>
            </a:r>
            <a:endParaRPr sz="1200"/>
          </a:p>
          <a:p>
            <a:pPr marL="863600" lvl="2" indent="-190500" algn="l" rtl="0">
              <a:spcBef>
                <a:spcPts val="800"/>
              </a:spcBef>
              <a:spcAft>
                <a:spcPts val="0"/>
              </a:spcAft>
              <a:buSzPts val="1200"/>
              <a:buChar char="■"/>
            </a:pPr>
            <a:r>
              <a:rPr lang="en" sz="1200"/>
              <a:t>Clearing Snow/Woodpile Maintenance 30%</a:t>
            </a:r>
            <a:endParaRPr sz="1200"/>
          </a:p>
          <a:p>
            <a:pPr marL="558800" lvl="1" indent="-228600" algn="l" rtl="0">
              <a:spcBef>
                <a:spcPts val="800"/>
              </a:spcBef>
              <a:spcAft>
                <a:spcPts val="0"/>
              </a:spcAft>
              <a:buSzPts val="1200"/>
              <a:buChar char="○"/>
            </a:pPr>
            <a:r>
              <a:rPr lang="en" sz="1200"/>
              <a:t>Willing to volunteer 3-4 hours a season for the program:</a:t>
            </a:r>
            <a:endParaRPr sz="1200"/>
          </a:p>
          <a:p>
            <a:pPr marL="863600" lvl="2" indent="-190500" algn="l" rtl="0">
              <a:spcBef>
                <a:spcPts val="800"/>
              </a:spcBef>
              <a:spcAft>
                <a:spcPts val="0"/>
              </a:spcAft>
              <a:buSzPts val="1200"/>
              <a:buChar char="■"/>
            </a:pPr>
            <a:r>
              <a:rPr lang="en" sz="1200"/>
              <a:t>Splitting Wood: 8% </a:t>
            </a:r>
            <a:endParaRPr sz="1200"/>
          </a:p>
          <a:p>
            <a:pPr marL="863600" lvl="2" indent="-190500" algn="l" rtl="0">
              <a:spcBef>
                <a:spcPts val="800"/>
              </a:spcBef>
              <a:spcAft>
                <a:spcPts val="0"/>
              </a:spcAft>
              <a:buSzPts val="1200"/>
              <a:buChar char="■"/>
            </a:pPr>
            <a:r>
              <a:rPr lang="en" sz="1200"/>
              <a:t>Delivering Wood 11%</a:t>
            </a:r>
            <a:endParaRPr sz="1200"/>
          </a:p>
          <a:p>
            <a:pPr marL="863600" lvl="2" indent="-190500" algn="l" rtl="0">
              <a:spcBef>
                <a:spcPts val="800"/>
              </a:spcBef>
              <a:spcAft>
                <a:spcPts val="0"/>
              </a:spcAft>
              <a:buSzPts val="1200"/>
              <a:buChar char="■"/>
            </a:pPr>
            <a:r>
              <a:rPr lang="en" sz="1200"/>
              <a:t>Stacking Wood 10%</a:t>
            </a:r>
            <a:endParaRPr sz="1200"/>
          </a:p>
          <a:p>
            <a:pPr marL="863600" lvl="2" indent="-190500" algn="l" rtl="0">
              <a:spcBef>
                <a:spcPts val="800"/>
              </a:spcBef>
              <a:spcAft>
                <a:spcPts val="0"/>
              </a:spcAft>
              <a:buSzPts val="1200"/>
              <a:buChar char="■"/>
            </a:pPr>
            <a:r>
              <a:rPr lang="en" sz="1200"/>
              <a:t>Clearing Snow/Woodpile Maintenance 5%</a:t>
            </a:r>
            <a:endParaRPr sz="1200"/>
          </a:p>
          <a:p>
            <a:pPr marL="254000" lvl="0" indent="0" algn="l" rtl="0">
              <a:spcBef>
                <a:spcPts val="800"/>
              </a:spcBef>
              <a:spcAft>
                <a:spcPts val="0"/>
              </a:spcAft>
              <a:buNone/>
            </a:pPr>
            <a:endParaRPr sz="1200"/>
          </a:p>
          <a:p>
            <a:pPr marL="254000" lvl="0" indent="0" algn="l" rtl="0">
              <a:spcBef>
                <a:spcPts val="800"/>
              </a:spcBef>
              <a:spcAft>
                <a:spcPts val="0"/>
              </a:spcAft>
              <a:buNone/>
            </a:pPr>
            <a:endParaRPr sz="1200"/>
          </a:p>
          <a:p>
            <a:pPr marL="558800" lvl="1" indent="-152400" algn="l" rtl="0">
              <a:spcBef>
                <a:spcPts val="800"/>
              </a:spcBef>
              <a:spcAft>
                <a:spcPts val="0"/>
              </a:spcAft>
              <a:buSzPts val="1000"/>
              <a:buNone/>
            </a:pPr>
            <a:endParaRPr sz="1200"/>
          </a:p>
        </p:txBody>
      </p:sp>
      <p:pic>
        <p:nvPicPr>
          <p:cNvPr id="116" name="Google Shape;116;p20"/>
          <p:cNvPicPr preferRelativeResize="0"/>
          <p:nvPr/>
        </p:nvPicPr>
        <p:blipFill rotWithShape="1">
          <a:blip r:embed="rId3">
            <a:alphaModFix amt="38000"/>
          </a:blip>
          <a:srcRect t="10472" b="10187"/>
          <a:stretch/>
        </p:blipFill>
        <p:spPr>
          <a:xfrm rot="5400000">
            <a:off x="5175025" y="1219325"/>
            <a:ext cx="5193775" cy="2724325"/>
          </a:xfrm>
          <a:prstGeom prst="rect">
            <a:avLst/>
          </a:prstGeom>
          <a:noFill/>
          <a:ln>
            <a:noFill/>
          </a:ln>
        </p:spPr>
      </p:pic>
      <p:sp>
        <p:nvSpPr>
          <p:cNvPr id="117" name="Google Shape;117;p20"/>
          <p:cNvSpPr/>
          <p:nvPr/>
        </p:nvSpPr>
        <p:spPr>
          <a:xfrm>
            <a:off x="6419675" y="-15450"/>
            <a:ext cx="2724300" cy="5193900"/>
          </a:xfrm>
          <a:prstGeom prst="rect">
            <a:avLst/>
          </a:prstGeom>
          <a:solidFill>
            <a:srgbClr val="61A3B2">
              <a:alpha val="22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18" name="Google Shape;118;p20"/>
          <p:cNvPicPr preferRelativeResize="0"/>
          <p:nvPr/>
        </p:nvPicPr>
        <p:blipFill rotWithShape="1">
          <a:blip r:embed="rId4">
            <a:alphaModFix/>
          </a:blip>
          <a:srcRect b="12188"/>
          <a:stretch/>
        </p:blipFill>
        <p:spPr>
          <a:xfrm>
            <a:off x="6419675" y="2431525"/>
            <a:ext cx="2724325" cy="23922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21"/>
          <p:cNvSpPr txBox="1">
            <a:spLocks noGrp="1"/>
          </p:cNvSpPr>
          <p:nvPr>
            <p:ph type="title"/>
          </p:nvPr>
        </p:nvSpPr>
        <p:spPr>
          <a:xfrm>
            <a:off x="508000" y="457200"/>
            <a:ext cx="6447600" cy="990600"/>
          </a:xfrm>
          <a:prstGeom prst="rect">
            <a:avLst/>
          </a:prstGeom>
          <a:noFill/>
          <a:ln>
            <a:noFill/>
          </a:ln>
        </p:spPr>
        <p:txBody>
          <a:bodyPr spcFirstLastPara="1" wrap="square" lIns="68575" tIns="34275" rIns="68575" bIns="34275" anchor="t" anchorCtr="0">
            <a:normAutofit/>
          </a:bodyPr>
          <a:lstStyle/>
          <a:p>
            <a:pPr marL="0" lvl="0" indent="0" algn="l" rtl="0">
              <a:spcBef>
                <a:spcPts val="0"/>
              </a:spcBef>
              <a:spcAft>
                <a:spcPts val="0"/>
              </a:spcAft>
              <a:buClr>
                <a:schemeClr val="accent1"/>
              </a:buClr>
              <a:buSzPts val="2700"/>
              <a:buFont typeface="Trebuchet MS"/>
              <a:buNone/>
            </a:pPr>
            <a:r>
              <a:rPr lang="en" sz="1800" b="1"/>
              <a:t>Action Plan Survey - Results</a:t>
            </a:r>
            <a:r>
              <a:rPr lang="en" sz="1500"/>
              <a:t> </a:t>
            </a:r>
            <a:endParaRPr sz="1500"/>
          </a:p>
        </p:txBody>
      </p:sp>
      <p:sp>
        <p:nvSpPr>
          <p:cNvPr id="124" name="Google Shape;124;p21"/>
          <p:cNvSpPr txBox="1">
            <a:spLocks noGrp="1"/>
          </p:cNvSpPr>
          <p:nvPr>
            <p:ph type="body" idx="1"/>
          </p:nvPr>
        </p:nvSpPr>
        <p:spPr>
          <a:xfrm>
            <a:off x="508000" y="922175"/>
            <a:ext cx="5435400" cy="3609000"/>
          </a:xfrm>
          <a:prstGeom prst="rect">
            <a:avLst/>
          </a:prstGeom>
          <a:noFill/>
          <a:ln>
            <a:noFill/>
          </a:ln>
        </p:spPr>
        <p:txBody>
          <a:bodyPr spcFirstLastPara="1" wrap="square" lIns="68575" tIns="34275" rIns="68575" bIns="34275" anchor="t" anchorCtr="0">
            <a:noAutofit/>
          </a:bodyPr>
          <a:lstStyle/>
          <a:p>
            <a:pPr marL="254000" lvl="0" indent="-266700" algn="l" rtl="0">
              <a:spcBef>
                <a:spcPts val="800"/>
              </a:spcBef>
              <a:spcAft>
                <a:spcPts val="0"/>
              </a:spcAft>
              <a:buSzPts val="1200"/>
              <a:buChar char="●"/>
            </a:pPr>
            <a:r>
              <a:rPr lang="en" sz="1200"/>
              <a:t>Received multiple comments that they did not have a truck or own the tools needed  and believed it was a barrier. </a:t>
            </a:r>
            <a:endParaRPr sz="1200"/>
          </a:p>
          <a:p>
            <a:pPr marL="558800" lvl="1" indent="-228600" algn="l" rtl="0">
              <a:spcBef>
                <a:spcPts val="800"/>
              </a:spcBef>
              <a:spcAft>
                <a:spcPts val="0"/>
              </a:spcAft>
              <a:buSzPts val="1200"/>
              <a:buChar char="○"/>
            </a:pPr>
            <a:r>
              <a:rPr lang="en" sz="1200"/>
              <a:t>Clarified our action plan that tools would be included. </a:t>
            </a:r>
            <a:endParaRPr sz="1200"/>
          </a:p>
          <a:p>
            <a:pPr marL="558800" lvl="0" indent="0" algn="l" rtl="0">
              <a:spcBef>
                <a:spcPts val="800"/>
              </a:spcBef>
              <a:spcAft>
                <a:spcPts val="0"/>
              </a:spcAft>
              <a:buNone/>
            </a:pPr>
            <a:endParaRPr sz="1200"/>
          </a:p>
          <a:p>
            <a:pPr marL="254000" marR="0" lvl="0" indent="-266700" algn="l" rtl="0">
              <a:lnSpc>
                <a:spcPct val="115000"/>
              </a:lnSpc>
              <a:spcBef>
                <a:spcPts val="800"/>
              </a:spcBef>
              <a:spcAft>
                <a:spcPts val="0"/>
              </a:spcAft>
              <a:buSzPts val="1200"/>
              <a:buChar char="●"/>
            </a:pPr>
            <a:r>
              <a:rPr lang="en" sz="1200"/>
              <a:t>Even though about half of survey respondents said that they would not be interested in  volunteering, the amount that did have interest gave us confidence that this could be a viable program. </a:t>
            </a:r>
            <a:endParaRPr sz="1200"/>
          </a:p>
          <a:p>
            <a:pPr marL="254000" marR="0" lvl="0" indent="0" algn="l" rtl="0">
              <a:lnSpc>
                <a:spcPct val="115000"/>
              </a:lnSpc>
              <a:spcBef>
                <a:spcPts val="800"/>
              </a:spcBef>
              <a:spcAft>
                <a:spcPts val="0"/>
              </a:spcAft>
              <a:buNone/>
            </a:pPr>
            <a:endParaRPr sz="1200"/>
          </a:p>
          <a:p>
            <a:pPr marL="254000" lvl="0" indent="0" algn="l" rtl="0">
              <a:spcBef>
                <a:spcPts val="800"/>
              </a:spcBef>
              <a:spcAft>
                <a:spcPts val="0"/>
              </a:spcAft>
              <a:buNone/>
            </a:pPr>
            <a:endParaRPr sz="1200"/>
          </a:p>
          <a:p>
            <a:pPr marL="254000" lvl="0" indent="0" algn="l" rtl="0">
              <a:spcBef>
                <a:spcPts val="800"/>
              </a:spcBef>
              <a:spcAft>
                <a:spcPts val="0"/>
              </a:spcAft>
              <a:buNone/>
            </a:pPr>
            <a:endParaRPr sz="1200"/>
          </a:p>
          <a:p>
            <a:pPr marL="558800" lvl="1" indent="-152400" algn="l" rtl="0">
              <a:spcBef>
                <a:spcPts val="800"/>
              </a:spcBef>
              <a:spcAft>
                <a:spcPts val="0"/>
              </a:spcAft>
              <a:buSzPts val="1000"/>
              <a:buNone/>
            </a:pPr>
            <a:endParaRPr sz="1200"/>
          </a:p>
        </p:txBody>
      </p:sp>
      <p:pic>
        <p:nvPicPr>
          <p:cNvPr id="125" name="Google Shape;125;p21"/>
          <p:cNvPicPr preferRelativeResize="0"/>
          <p:nvPr/>
        </p:nvPicPr>
        <p:blipFill rotWithShape="1">
          <a:blip r:embed="rId3">
            <a:alphaModFix amt="38000"/>
          </a:blip>
          <a:srcRect t="10472" b="10187"/>
          <a:stretch/>
        </p:blipFill>
        <p:spPr>
          <a:xfrm rot="5400000">
            <a:off x="5175025" y="1219325"/>
            <a:ext cx="5193775" cy="2724325"/>
          </a:xfrm>
          <a:prstGeom prst="rect">
            <a:avLst/>
          </a:prstGeom>
          <a:noFill/>
          <a:ln>
            <a:noFill/>
          </a:ln>
        </p:spPr>
      </p:pic>
      <p:sp>
        <p:nvSpPr>
          <p:cNvPr id="126" name="Google Shape;126;p21"/>
          <p:cNvSpPr/>
          <p:nvPr/>
        </p:nvSpPr>
        <p:spPr>
          <a:xfrm>
            <a:off x="6419675" y="-15450"/>
            <a:ext cx="2724300" cy="5193900"/>
          </a:xfrm>
          <a:prstGeom prst="rect">
            <a:avLst/>
          </a:prstGeom>
          <a:solidFill>
            <a:srgbClr val="61A3B2">
              <a:alpha val="22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27" name="Google Shape;127;p21"/>
          <p:cNvPicPr preferRelativeResize="0"/>
          <p:nvPr/>
        </p:nvPicPr>
        <p:blipFill rotWithShape="1">
          <a:blip r:embed="rId4">
            <a:alphaModFix/>
          </a:blip>
          <a:srcRect b="12188"/>
          <a:stretch/>
        </p:blipFill>
        <p:spPr>
          <a:xfrm>
            <a:off x="6419675" y="2431525"/>
            <a:ext cx="2724325" cy="23922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pic>
        <p:nvPicPr>
          <p:cNvPr id="132" name="Google Shape;132;p22"/>
          <p:cNvPicPr preferRelativeResize="0"/>
          <p:nvPr/>
        </p:nvPicPr>
        <p:blipFill rotWithShape="1">
          <a:blip r:embed="rId3">
            <a:alphaModFix amt="38000"/>
          </a:blip>
          <a:srcRect t="10472" b="10187"/>
          <a:stretch/>
        </p:blipFill>
        <p:spPr>
          <a:xfrm rot="5400000">
            <a:off x="5175025" y="1219325"/>
            <a:ext cx="5193775" cy="2724325"/>
          </a:xfrm>
          <a:prstGeom prst="rect">
            <a:avLst/>
          </a:prstGeom>
          <a:noFill/>
          <a:ln>
            <a:noFill/>
          </a:ln>
        </p:spPr>
      </p:pic>
      <p:sp>
        <p:nvSpPr>
          <p:cNvPr id="133" name="Google Shape;133;p22"/>
          <p:cNvSpPr txBox="1">
            <a:spLocks noGrp="1"/>
          </p:cNvSpPr>
          <p:nvPr>
            <p:ph type="title"/>
          </p:nvPr>
        </p:nvSpPr>
        <p:spPr>
          <a:xfrm>
            <a:off x="508000" y="457200"/>
            <a:ext cx="6447501" cy="990600"/>
          </a:xfrm>
          <a:prstGeom prst="rect">
            <a:avLst/>
          </a:prstGeom>
          <a:noFill/>
          <a:ln>
            <a:noFill/>
          </a:ln>
        </p:spPr>
        <p:txBody>
          <a:bodyPr spcFirstLastPara="1" wrap="square" lIns="68575" tIns="34275" rIns="68575" bIns="34275" anchor="t" anchorCtr="0">
            <a:normAutofit/>
          </a:bodyPr>
          <a:lstStyle/>
          <a:p>
            <a:pPr marL="0" lvl="0" indent="0" algn="l" rtl="0">
              <a:spcBef>
                <a:spcPts val="0"/>
              </a:spcBef>
              <a:spcAft>
                <a:spcPts val="0"/>
              </a:spcAft>
              <a:buClr>
                <a:schemeClr val="accent1"/>
              </a:buClr>
              <a:buSzPts val="2700"/>
              <a:buFont typeface="Trebuchet MS"/>
              <a:buNone/>
            </a:pPr>
            <a:r>
              <a:rPr lang="en" sz="1800" b="1"/>
              <a:t>Action Plan Budget</a:t>
            </a:r>
            <a:endParaRPr sz="1100"/>
          </a:p>
        </p:txBody>
      </p:sp>
      <p:sp>
        <p:nvSpPr>
          <p:cNvPr id="134" name="Google Shape;134;p22"/>
          <p:cNvSpPr txBox="1">
            <a:spLocks noGrp="1"/>
          </p:cNvSpPr>
          <p:nvPr>
            <p:ph type="body" idx="1"/>
          </p:nvPr>
        </p:nvSpPr>
        <p:spPr>
          <a:xfrm>
            <a:off x="508000" y="913652"/>
            <a:ext cx="6447600" cy="3617400"/>
          </a:xfrm>
          <a:prstGeom prst="rect">
            <a:avLst/>
          </a:prstGeom>
          <a:noFill/>
          <a:ln>
            <a:noFill/>
          </a:ln>
        </p:spPr>
        <p:txBody>
          <a:bodyPr spcFirstLastPara="1" wrap="square" lIns="68575" tIns="34275" rIns="68575" bIns="34275" anchor="t" anchorCtr="0">
            <a:noAutofit/>
          </a:bodyPr>
          <a:lstStyle/>
          <a:p>
            <a:pPr marL="0" lvl="0" indent="0" algn="l" rtl="0">
              <a:spcBef>
                <a:spcPts val="0"/>
              </a:spcBef>
              <a:spcAft>
                <a:spcPts val="0"/>
              </a:spcAft>
              <a:buNone/>
            </a:pPr>
            <a:r>
              <a:rPr lang="en" sz="1200"/>
              <a:t>Item					Amount</a:t>
            </a:r>
            <a:endParaRPr sz="1200"/>
          </a:p>
          <a:p>
            <a:pPr marL="0" lvl="0" indent="0" algn="l" rtl="0">
              <a:spcBef>
                <a:spcPts val="0"/>
              </a:spcBef>
              <a:spcAft>
                <a:spcPts val="0"/>
              </a:spcAft>
              <a:buNone/>
            </a:pPr>
            <a:r>
              <a:rPr lang="en" sz="1200"/>
              <a:t>2 hydraulic wood splitters		$800 </a:t>
            </a:r>
            <a:endParaRPr sz="1200"/>
          </a:p>
          <a:p>
            <a:pPr marL="0" lvl="0" indent="0" algn="l" rtl="0">
              <a:spcBef>
                <a:spcPts val="0"/>
              </a:spcBef>
              <a:spcAft>
                <a:spcPts val="0"/>
              </a:spcAft>
              <a:buNone/>
            </a:pPr>
            <a:r>
              <a:rPr lang="en" sz="1200"/>
              <a:t>10 mauls				$400 </a:t>
            </a:r>
            <a:endParaRPr sz="1200"/>
          </a:p>
          <a:p>
            <a:pPr marL="0" lvl="0" indent="0" algn="l" rtl="0">
              <a:spcBef>
                <a:spcPts val="0"/>
              </a:spcBef>
              <a:spcAft>
                <a:spcPts val="0"/>
              </a:spcAft>
              <a:buNone/>
            </a:pPr>
            <a:r>
              <a:rPr lang="en" sz="1200"/>
              <a:t>10 hatchets				$300 </a:t>
            </a:r>
            <a:endParaRPr sz="1200"/>
          </a:p>
          <a:p>
            <a:pPr marL="0" lvl="0" indent="0" algn="l" rtl="0">
              <a:spcBef>
                <a:spcPts val="0"/>
              </a:spcBef>
              <a:spcAft>
                <a:spcPts val="0"/>
              </a:spcAft>
              <a:buNone/>
            </a:pPr>
            <a:r>
              <a:rPr lang="en" sz="1200"/>
              <a:t>6 wheelbarrows			$360 </a:t>
            </a:r>
            <a:endParaRPr sz="1200"/>
          </a:p>
          <a:p>
            <a:pPr marL="0" lvl="0" indent="0" algn="l" rtl="0">
              <a:spcBef>
                <a:spcPts val="0"/>
              </a:spcBef>
              <a:spcAft>
                <a:spcPts val="0"/>
              </a:spcAft>
              <a:buNone/>
            </a:pPr>
            <a:r>
              <a:rPr lang="en" sz="1200"/>
              <a:t>50 sets of work gloves		$100 </a:t>
            </a:r>
            <a:endParaRPr sz="1200"/>
          </a:p>
          <a:p>
            <a:pPr marL="0" lvl="0" indent="0" algn="l" rtl="0">
              <a:spcBef>
                <a:spcPts val="0"/>
              </a:spcBef>
              <a:spcAft>
                <a:spcPts val="0"/>
              </a:spcAft>
              <a:buNone/>
            </a:pPr>
            <a:r>
              <a:rPr lang="en" sz="1200"/>
              <a:t>50 sets of safety glasses		$100 </a:t>
            </a:r>
            <a:endParaRPr sz="1200"/>
          </a:p>
          <a:p>
            <a:pPr marL="0" lvl="0" indent="0" algn="l" rtl="0">
              <a:spcBef>
                <a:spcPts val="0"/>
              </a:spcBef>
              <a:spcAft>
                <a:spcPts val="0"/>
              </a:spcAft>
              <a:buNone/>
            </a:pPr>
            <a:r>
              <a:rPr lang="en" sz="1200"/>
              <a:t>First aid equipment			$100 </a:t>
            </a:r>
            <a:endParaRPr sz="1200"/>
          </a:p>
          <a:p>
            <a:pPr marL="0" lvl="0" indent="0" algn="l" rtl="0">
              <a:spcBef>
                <a:spcPts val="0"/>
              </a:spcBef>
              <a:spcAft>
                <a:spcPts val="0"/>
              </a:spcAft>
              <a:buNone/>
            </a:pPr>
            <a:r>
              <a:rPr lang="en" sz="1200"/>
              <a:t>Social media ads			$1,000 </a:t>
            </a:r>
            <a:endParaRPr sz="1200"/>
          </a:p>
          <a:p>
            <a:pPr marL="0" lvl="0" indent="0" algn="l" rtl="0">
              <a:spcBef>
                <a:spcPts val="0"/>
              </a:spcBef>
              <a:spcAft>
                <a:spcPts val="0"/>
              </a:spcAft>
              <a:buNone/>
            </a:pPr>
            <a:r>
              <a:rPr lang="en" sz="1200"/>
              <a:t>Radio ads				$500 </a:t>
            </a:r>
            <a:endParaRPr sz="1200"/>
          </a:p>
          <a:p>
            <a:pPr marL="0" lvl="0" indent="0" algn="l" rtl="0">
              <a:spcBef>
                <a:spcPts val="0"/>
              </a:spcBef>
              <a:spcAft>
                <a:spcPts val="0"/>
              </a:spcAft>
              <a:buNone/>
            </a:pPr>
            <a:r>
              <a:rPr lang="en" sz="1200"/>
              <a:t>Flyers					$100 </a:t>
            </a:r>
            <a:endParaRPr sz="1200"/>
          </a:p>
          <a:p>
            <a:pPr marL="0" lvl="0" indent="0" algn="l" rtl="0">
              <a:spcBef>
                <a:spcPts val="0"/>
              </a:spcBef>
              <a:spcAft>
                <a:spcPts val="0"/>
              </a:spcAft>
              <a:buNone/>
            </a:pPr>
            <a:r>
              <a:rPr lang="en" sz="1200"/>
              <a:t>Fuel					$2,500 </a:t>
            </a:r>
            <a:endParaRPr sz="1200"/>
          </a:p>
          <a:p>
            <a:pPr marL="0" lvl="0" indent="0" algn="l" rtl="0">
              <a:spcBef>
                <a:spcPts val="0"/>
              </a:spcBef>
              <a:spcAft>
                <a:spcPts val="0"/>
              </a:spcAft>
              <a:buNone/>
            </a:pPr>
            <a:r>
              <a:rPr lang="en" sz="1200"/>
              <a:t>Administration			$8,740 </a:t>
            </a:r>
            <a:endParaRPr sz="1200"/>
          </a:p>
          <a:p>
            <a:pPr marL="0" lvl="0" indent="0" algn="l" rtl="0">
              <a:spcBef>
                <a:spcPts val="0"/>
              </a:spcBef>
              <a:spcAft>
                <a:spcPts val="0"/>
              </a:spcAft>
              <a:buNone/>
            </a:pPr>
            <a:r>
              <a:rPr lang="en" sz="1200"/>
              <a:t>TOTAL:				$15,000 </a:t>
            </a:r>
            <a:endParaRPr sz="1200"/>
          </a:p>
          <a:p>
            <a:pPr marL="0" lvl="0" indent="0" algn="l" rtl="0">
              <a:spcBef>
                <a:spcPts val="0"/>
              </a:spcBef>
              <a:spcAft>
                <a:spcPts val="0"/>
              </a:spcAft>
              <a:buNone/>
            </a:pPr>
            <a:endParaRPr sz="1100"/>
          </a:p>
        </p:txBody>
      </p:sp>
      <p:cxnSp>
        <p:nvCxnSpPr>
          <p:cNvPr id="135" name="Google Shape;135;p22"/>
          <p:cNvCxnSpPr/>
          <p:nvPr/>
        </p:nvCxnSpPr>
        <p:spPr>
          <a:xfrm>
            <a:off x="560200" y="3658700"/>
            <a:ext cx="2850600" cy="0"/>
          </a:xfrm>
          <a:prstGeom prst="straightConnector1">
            <a:avLst/>
          </a:prstGeom>
          <a:noFill/>
          <a:ln w="9525" cap="flat" cmpd="sng">
            <a:solidFill>
              <a:schemeClr val="dk2"/>
            </a:solidFill>
            <a:prstDash val="solid"/>
            <a:round/>
            <a:headEnd type="none" w="med" len="med"/>
            <a:tailEnd type="none" w="med" len="med"/>
          </a:ln>
        </p:spPr>
      </p:cxnSp>
      <p:sp>
        <p:nvSpPr>
          <p:cNvPr id="136" name="Google Shape;136;p22"/>
          <p:cNvSpPr/>
          <p:nvPr/>
        </p:nvSpPr>
        <p:spPr>
          <a:xfrm>
            <a:off x="6419675" y="-15450"/>
            <a:ext cx="2724300" cy="5193900"/>
          </a:xfrm>
          <a:prstGeom prst="rect">
            <a:avLst/>
          </a:prstGeom>
          <a:solidFill>
            <a:srgbClr val="61A3B2">
              <a:alpha val="22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37" name="Google Shape;137;p22"/>
          <p:cNvPicPr preferRelativeResize="0"/>
          <p:nvPr/>
        </p:nvPicPr>
        <p:blipFill rotWithShape="1">
          <a:blip r:embed="rId4">
            <a:alphaModFix/>
          </a:blip>
          <a:srcRect b="12188"/>
          <a:stretch/>
        </p:blipFill>
        <p:spPr>
          <a:xfrm>
            <a:off x="6419675" y="2431525"/>
            <a:ext cx="2724325" cy="2392200"/>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1232</Words>
  <Application>Microsoft Office PowerPoint</Application>
  <PresentationFormat>On-screen Show (16:9)</PresentationFormat>
  <Paragraphs>140</Paragraphs>
  <Slides>12</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Trebuchet MS</vt:lpstr>
      <vt:lpstr>Simple Light</vt:lpstr>
      <vt:lpstr>PowerPoint Presentation</vt:lpstr>
      <vt:lpstr> “Because winters are cold and seniors are old… we are tapping into the community to provide split firewood for seniors in the Truckee-Tahoe area so they can keep warm.”     The Splitting for Seniors Program is aimed at serving our low income seniors in the area who have trouble or are unable to procure, stack, and maintain a wood supply for their primary or secondary heating source.   </vt:lpstr>
      <vt:lpstr>What is the Splitting for Seniors Program?</vt:lpstr>
      <vt:lpstr>Target Groups</vt:lpstr>
      <vt:lpstr>Goal</vt:lpstr>
      <vt:lpstr>Action Plan Survey</vt:lpstr>
      <vt:lpstr>Action Plan Survey - Results </vt:lpstr>
      <vt:lpstr>Action Plan Survey - Results </vt:lpstr>
      <vt:lpstr>Action Plan Budget</vt:lpstr>
      <vt:lpstr>Marketing</vt:lpstr>
      <vt:lpstr>Conclusion &amp; Next Steps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Karen Willcuts</cp:lastModifiedBy>
  <cp:revision>1</cp:revision>
  <dcterms:modified xsi:type="dcterms:W3CDTF">2023-06-01T00:36:07Z</dcterms:modified>
</cp:coreProperties>
</file>